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8" r:id="rId3"/>
    <p:sldId id="259" r:id="rId4"/>
    <p:sldId id="260" r:id="rId5"/>
    <p:sldId id="257" r:id="rId6"/>
    <p:sldId id="262" r:id="rId7"/>
    <p:sldId id="263" r:id="rId8"/>
    <p:sldId id="265" r:id="rId9"/>
    <p:sldId id="266" r:id="rId10"/>
    <p:sldId id="267" r:id="rId11"/>
    <p:sldId id="261" r:id="rId12"/>
    <p:sldId id="270" r:id="rId13"/>
    <p:sldId id="271" r:id="rId14"/>
    <p:sldId id="272" r:id="rId15"/>
    <p:sldId id="273" r:id="rId16"/>
    <p:sldId id="274" r:id="rId17"/>
    <p:sldId id="275" r:id="rId18"/>
    <p:sldId id="276" r:id="rId19"/>
    <p:sldId id="277" r:id="rId20"/>
    <p:sldId id="279" r:id="rId21"/>
    <p:sldId id="278" r:id="rId22"/>
    <p:sldId id="280"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171" autoAdjust="0"/>
    <p:restoredTop sz="69213" autoAdjust="0"/>
  </p:normalViewPr>
  <p:slideViewPr>
    <p:cSldViewPr>
      <p:cViewPr varScale="1">
        <p:scale>
          <a:sx n="75" d="100"/>
          <a:sy n="75" d="100"/>
        </p:scale>
        <p:origin x="64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0A5CD-FD0C-F043-B6C9-254A5659FCC4}" type="datetimeFigureOut">
              <a:rPr lang="en-US" smtClean="0"/>
              <a:t>6/10/16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10275A-62DC-D741-A22C-7C01F0A979B0}" type="slidenum">
              <a:rPr lang="en-US" smtClean="0"/>
              <a:t>‹#›</a:t>
            </a:fld>
            <a:endParaRPr lang="en-US"/>
          </a:p>
        </p:txBody>
      </p:sp>
    </p:spTree>
    <p:extLst>
      <p:ext uri="{BB962C8B-B14F-4D97-AF65-F5344CB8AC3E}">
        <p14:creationId xmlns:p14="http://schemas.microsoft.com/office/powerpoint/2010/main" val="181754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motivation for this project stems from two important studies conducted by ISACA in 2015 and HM in 2014. These studies established certain facts, yes it is true that there is a clear shortage of cyber security professionals within UK while there is a steady increase in cyber threats leaving most of our businesses under-prepared and more vulnerable to threats. This despite the fact that there have been a steady increase in number of cyber security related courses being </a:t>
            </a:r>
            <a:r>
              <a:rPr lang="en-US" sz="1200" kern="1200" baseline="0" dirty="0" err="1" smtClean="0">
                <a:solidFill>
                  <a:schemeClr val="tx1"/>
                </a:solidFill>
                <a:latin typeface="+mn-lt"/>
                <a:ea typeface="+mn-ea"/>
                <a:cs typeface="+mn-cs"/>
              </a:rPr>
              <a:t>offerd</a:t>
            </a:r>
            <a:r>
              <a:rPr lang="en-US" sz="1200" kern="1200" baseline="0" dirty="0" smtClean="0">
                <a:solidFill>
                  <a:schemeClr val="tx1"/>
                </a:solidFill>
                <a:latin typeface="+mn-lt"/>
                <a:ea typeface="+mn-ea"/>
                <a:cs typeface="+mn-cs"/>
              </a:rPr>
              <a:t> at various universities across UK for a few years now. </a:t>
            </a:r>
          </a:p>
          <a:p>
            <a:r>
              <a:rPr lang="en-US" sz="1200" kern="1200" baseline="0" dirty="0" smtClean="0">
                <a:solidFill>
                  <a:schemeClr val="tx1"/>
                </a:solidFill>
                <a:latin typeface="+mn-lt"/>
                <a:ea typeface="+mn-ea"/>
                <a:cs typeface="+mn-cs"/>
              </a:rPr>
              <a:t>The study also identifies the cause for this shortage, the important ones being that the fresh cyber security grads do not possess practical skills that the businesses demand  and the businesses value experience more than qualifications. </a:t>
            </a:r>
          </a:p>
          <a:p>
            <a:r>
              <a:rPr lang="en-US" sz="1200" kern="1200" baseline="0" dirty="0" smtClean="0">
                <a:solidFill>
                  <a:schemeClr val="tx1"/>
                </a:solidFill>
                <a:latin typeface="+mn-lt"/>
                <a:ea typeface="+mn-ea"/>
                <a:cs typeface="+mn-cs"/>
              </a:rPr>
              <a:t>There is clear gap between what the universities are offering and what the industry needs are.</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study does argue that businesses have to </a:t>
            </a:r>
            <a:r>
              <a:rPr lang="en-US" sz="1200" kern="1200" baseline="0" dirty="0" err="1" smtClean="0">
                <a:solidFill>
                  <a:schemeClr val="tx1"/>
                </a:solidFill>
                <a:latin typeface="+mn-lt"/>
                <a:ea typeface="+mn-ea"/>
                <a:cs typeface="+mn-cs"/>
              </a:rPr>
              <a:t>pitchin</a:t>
            </a:r>
            <a:r>
              <a:rPr lang="en-US" sz="1200" kern="1200" baseline="0" dirty="0" smtClean="0">
                <a:solidFill>
                  <a:schemeClr val="tx1"/>
                </a:solidFill>
                <a:latin typeface="+mn-lt"/>
                <a:ea typeface="+mn-ea"/>
                <a:cs typeface="+mn-cs"/>
              </a:rPr>
              <a:t> to bridge this gap by providing more opportunities for individuals to gain that experience/ practical real world skills </a:t>
            </a:r>
            <a:r>
              <a:rPr lang="en-US" sz="1200" kern="1200" dirty="0" smtClean="0">
                <a:solidFill>
                  <a:schemeClr val="tx1"/>
                </a:solidFill>
                <a:latin typeface="+mn-lt"/>
                <a:ea typeface="+mn-ea"/>
                <a:cs typeface="+mn-cs"/>
              </a:rPr>
              <a:t>, for example, through internships and apprenticeships.</a:t>
            </a:r>
          </a:p>
          <a:p>
            <a:r>
              <a:rPr lang="en-US" sz="1200" kern="1200" dirty="0" smtClean="0">
                <a:solidFill>
                  <a:schemeClr val="tx1"/>
                </a:solidFill>
                <a:latin typeface="+mn-lt"/>
                <a:ea typeface="+mn-ea"/>
                <a:cs typeface="+mn-cs"/>
              </a:rPr>
              <a:t>It is also essential for the businesses to work with universities to ensure</a:t>
            </a:r>
            <a:r>
              <a:rPr lang="en-US" sz="1200" kern="1200" baseline="0" dirty="0" smtClean="0">
                <a:solidFill>
                  <a:schemeClr val="tx1"/>
                </a:solidFill>
                <a:latin typeface="+mn-lt"/>
                <a:ea typeface="+mn-ea"/>
                <a:cs typeface="+mn-cs"/>
              </a:rPr>
              <a:t> the cyber security content </a:t>
            </a:r>
            <a:r>
              <a:rPr lang="en-US" sz="1200" kern="1200" baseline="0" dirty="0" err="1" smtClean="0">
                <a:solidFill>
                  <a:schemeClr val="tx1"/>
                </a:solidFill>
                <a:latin typeface="+mn-lt"/>
                <a:ea typeface="+mn-ea"/>
                <a:cs typeface="+mn-cs"/>
              </a:rPr>
              <a:t>deliverered</a:t>
            </a:r>
            <a:r>
              <a:rPr lang="en-US" sz="1200" kern="1200" baseline="0" dirty="0" smtClean="0">
                <a:solidFill>
                  <a:schemeClr val="tx1"/>
                </a:solidFill>
                <a:latin typeface="+mn-lt"/>
                <a:ea typeface="+mn-ea"/>
                <a:cs typeface="+mn-cs"/>
              </a:rPr>
              <a:t> in university courses indeed meets their needs.</a:t>
            </a:r>
          </a:p>
          <a:p>
            <a:r>
              <a:rPr lang="en-US" sz="1200" kern="1200" baseline="0" dirty="0" smtClean="0">
                <a:solidFill>
                  <a:schemeClr val="tx1"/>
                </a:solidFill>
                <a:latin typeface="+mn-lt"/>
                <a:ea typeface="+mn-ea"/>
                <a:cs typeface="+mn-cs"/>
              </a:rPr>
              <a:t>These Cyber-Security Grants by the HEA are an off shoot of this study.</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Efforts are also being made to </a:t>
            </a:r>
            <a:r>
              <a:rPr lang="en-US" sz="1200" kern="1200" baseline="0" dirty="0" err="1" smtClean="0">
                <a:solidFill>
                  <a:schemeClr val="tx1"/>
                </a:solidFill>
                <a:latin typeface="+mn-lt"/>
                <a:ea typeface="+mn-ea"/>
                <a:cs typeface="+mn-cs"/>
              </a:rPr>
              <a:t>strngthen</a:t>
            </a:r>
            <a:r>
              <a:rPr lang="en-US" sz="1200" kern="1200" baseline="0" dirty="0" smtClean="0">
                <a:solidFill>
                  <a:schemeClr val="tx1"/>
                </a:solidFill>
                <a:latin typeface="+mn-lt"/>
                <a:ea typeface="+mn-ea"/>
                <a:cs typeface="+mn-cs"/>
              </a:rPr>
              <a:t> cyber security as a profession through certified professional programs. In this context the vendor neutral certifications by the  I</a:t>
            </a:r>
            <a:r>
              <a:rPr lang="en-US" sz="1200" b="1" kern="1200" dirty="0" smtClean="0">
                <a:solidFill>
                  <a:schemeClr val="tx1"/>
                </a:solidFill>
                <a:latin typeface="+mn-lt"/>
                <a:ea typeface="+mn-ea"/>
                <a:cs typeface="+mn-cs"/>
              </a:rPr>
              <a:t>nternational Information Systems Security Certification Consortium ISC</a:t>
            </a:r>
            <a:r>
              <a:rPr lang="en-US" sz="1200" b="1" kern="1200" baseline="0" dirty="0" smtClean="0">
                <a:solidFill>
                  <a:schemeClr val="tx1"/>
                </a:solidFill>
                <a:latin typeface="+mn-lt"/>
                <a:ea typeface="+mn-ea"/>
                <a:cs typeface="+mn-cs"/>
              </a:rPr>
              <a:t> 2 have </a:t>
            </a:r>
            <a:r>
              <a:rPr lang="en-US" sz="1200" b="1" kern="1200" baseline="0" dirty="0" err="1" smtClean="0">
                <a:solidFill>
                  <a:schemeClr val="tx1"/>
                </a:solidFill>
                <a:latin typeface="+mn-lt"/>
                <a:ea typeface="+mn-ea"/>
                <a:cs typeface="+mn-cs"/>
              </a:rPr>
              <a:t>identfied</a:t>
            </a:r>
            <a:r>
              <a:rPr lang="en-US" sz="1200" b="1" kern="1200" baseline="0" dirty="0" smtClean="0">
                <a:solidFill>
                  <a:schemeClr val="tx1"/>
                </a:solidFill>
                <a:latin typeface="+mn-lt"/>
                <a:ea typeface="+mn-ea"/>
                <a:cs typeface="+mn-cs"/>
              </a:rPr>
              <a:t> core cyber security domains for professionals with varying experience levels.</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CE599D2-3178-4F4E-9113-DA009DFF2374}" type="slidenum">
              <a:rPr lang="en-GB" smtClean="0"/>
              <a:t>4</a:t>
            </a:fld>
            <a:endParaRPr lang="en-GB"/>
          </a:p>
        </p:txBody>
      </p:sp>
    </p:spTree>
    <p:extLst>
      <p:ext uri="{BB962C8B-B14F-4D97-AF65-F5344CB8AC3E}">
        <p14:creationId xmlns:p14="http://schemas.microsoft.com/office/powerpoint/2010/main" val="230996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what we are currently</a:t>
            </a:r>
            <a:r>
              <a:rPr lang="en-GB" baseline="0" dirty="0" smtClean="0"/>
              <a:t> doing is not meeting the demands, then that</a:t>
            </a:r>
            <a:r>
              <a:rPr lang="uk-UA" baseline="0" dirty="0" smtClean="0"/>
              <a:t>’</a:t>
            </a:r>
            <a:r>
              <a:rPr lang="en-GB" baseline="0" dirty="0" smtClean="0"/>
              <a:t>s reason enough to introspect and bring about the change. Further, there are inter-disciplinary studies between psychology and cyber security that claim that </a:t>
            </a:r>
            <a:endParaRPr lang="en-GB" dirty="0" smtClean="0"/>
          </a:p>
          <a:p>
            <a:r>
              <a:rPr lang="en-GB" dirty="0" smtClean="0"/>
              <a:t>An effective cyber-security training calls for change of behaviour</a:t>
            </a:r>
          </a:p>
          <a:p>
            <a:r>
              <a:rPr lang="en-GB" dirty="0" smtClean="0"/>
              <a:t> Understanding of how different people perceive risks is critical to effective training. </a:t>
            </a:r>
          </a:p>
          <a:p>
            <a:r>
              <a:rPr lang="en-GB" dirty="0" smtClean="0"/>
              <a:t>Changing behaviour requires more than providing information about risks and reactive behaviours [1][2]. </a:t>
            </a:r>
          </a:p>
          <a:p>
            <a:r>
              <a:rPr lang="en-GB" dirty="0" smtClean="0"/>
              <a:t>Most cyber-security teaching methods use defensive strategies, in line with the current dominant practice in cybersecurity which is to react, largely, to attacks and not engage in anticipatory or offensive strategies. </a:t>
            </a:r>
          </a:p>
          <a:p>
            <a:r>
              <a:rPr lang="en-GB" dirty="0" smtClean="0"/>
              <a:t>There is a general lack of attacker-centricity, the characteristics of attackers are seldom incorporated in training in order to understand these attackers or anticipate their attacks.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610275A-62DC-D741-A22C-7C01F0A979B0}" type="slidenum">
              <a:rPr lang="en-US" smtClean="0"/>
              <a:t>5</a:t>
            </a:fld>
            <a:endParaRPr lang="en-US"/>
          </a:p>
        </p:txBody>
      </p:sp>
    </p:spTree>
    <p:extLst>
      <p:ext uri="{BB962C8B-B14F-4D97-AF65-F5344CB8AC3E}">
        <p14:creationId xmlns:p14="http://schemas.microsoft.com/office/powerpoint/2010/main" val="246041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The objective of </a:t>
            </a:r>
            <a:r>
              <a:rPr lang="en-GB" sz="1200" dirty="0" err="1" smtClean="0"/>
              <a:t>CyberGaTE</a:t>
            </a:r>
            <a:r>
              <a:rPr lang="en-GB" sz="1200" dirty="0" smtClean="0"/>
              <a:t> is to develop a holistic cyber-security training environment that enables the change in learner’s behaviour by making them security conscious for every action they perform in the real-world environment. This would be achieved by:</a:t>
            </a:r>
            <a:endParaRPr lang="en-US" sz="1200" dirty="0" smtClean="0"/>
          </a:p>
          <a:p>
            <a:pPr lvl="0"/>
            <a:r>
              <a:rPr lang="en-GB" sz="1200" i="1" dirty="0" smtClean="0">
                <a:solidFill>
                  <a:srgbClr val="0070C0"/>
                </a:solidFill>
              </a:rPr>
              <a:t>Creating challenge-based, ‘think like a hacker’ –type learning resources that would be gamified. Some gaming techniques that shall be explored are real-life problem-based storytelling that would form the basis of the learning content and the use of characters (avatar/role play) and the use of narrative to create a bond between the learner and the avatar thereby enhancing engagement as suggested by literature[4]. </a:t>
            </a:r>
            <a:r>
              <a:rPr lang="en-GB" sz="1200" i="1" dirty="0" err="1" smtClean="0">
                <a:solidFill>
                  <a:srgbClr val="0070C0"/>
                </a:solidFill>
              </a:rPr>
              <a:t>CyberGaTE</a:t>
            </a:r>
            <a:r>
              <a:rPr lang="en-GB" sz="1200" i="1" dirty="0" smtClean="0">
                <a:solidFill>
                  <a:srgbClr val="0070C0"/>
                </a:solidFill>
              </a:rPr>
              <a:t> aims to use the known characteristics of cyber-attackers to train participants in anticipating an attacker's motivation and behaviour in carrying out certain attacks. This anticipation enhances the creation and application of both offensive and defensive strategies against cyber-attacks.</a:t>
            </a:r>
            <a:endParaRPr lang="en-US" sz="1200" i="1" dirty="0" smtClean="0">
              <a:solidFill>
                <a:srgbClr val="0070C0"/>
              </a:solidFill>
            </a:endParaRPr>
          </a:p>
          <a:p>
            <a:pPr lvl="0"/>
            <a:r>
              <a:rPr lang="en-GB" sz="1200" i="1" dirty="0" smtClean="0">
                <a:solidFill>
                  <a:srgbClr val="C00000"/>
                </a:solidFill>
              </a:rPr>
              <a:t>These gamified learning resources would be hosted on a virtual training environment using the innovative concept of ‘Classroom as a Service’, offering the required hands-on real-world experience. The environment incorporating various elements of real-life scenarios would have learners active participants. These scenarios will be live/real-life in the sense of providing active and real time feedback to the learners, on their actions, evaluate them and suggest corrections. In a sense, the learners will be hand-held initially and with increasing learning, they will be evaluated for their actions in the scenarios presented to them for their learning.</a:t>
            </a:r>
            <a:endParaRPr lang="en-US" sz="1200" i="1" dirty="0" smtClean="0">
              <a:solidFill>
                <a:srgbClr val="C00000"/>
              </a:solidFill>
            </a:endParaRPr>
          </a:p>
          <a:p>
            <a:endParaRPr lang="en-US" dirty="0"/>
          </a:p>
        </p:txBody>
      </p:sp>
      <p:sp>
        <p:nvSpPr>
          <p:cNvPr id="4" name="Slide Number Placeholder 3"/>
          <p:cNvSpPr>
            <a:spLocks noGrp="1"/>
          </p:cNvSpPr>
          <p:nvPr>
            <p:ph type="sldNum" sz="quarter" idx="10"/>
          </p:nvPr>
        </p:nvSpPr>
        <p:spPr/>
        <p:txBody>
          <a:bodyPr/>
          <a:lstStyle/>
          <a:p>
            <a:fld id="{6610275A-62DC-D741-A22C-7C01F0A979B0}" type="slidenum">
              <a:rPr lang="en-US" smtClean="0"/>
              <a:t>6</a:t>
            </a:fld>
            <a:endParaRPr lang="en-US"/>
          </a:p>
        </p:txBody>
      </p:sp>
    </p:spTree>
    <p:extLst>
      <p:ext uri="{BB962C8B-B14F-4D97-AF65-F5344CB8AC3E}">
        <p14:creationId xmlns:p14="http://schemas.microsoft.com/office/powerpoint/2010/main" val="1714923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Gamification is defined as applying game mechanics in a non-gaming context; Game players regularly exhibit persistence, risk-taking, attention to detail and problem solving; behaviours that are ideally suited for effective cyber-security training[3]</a:t>
            </a:r>
            <a:r>
              <a:rPr lang="en-US" dirty="0" smtClean="0"/>
              <a:t> </a:t>
            </a:r>
          </a:p>
          <a:p>
            <a:r>
              <a:rPr lang="en-GB" dirty="0" smtClean="0"/>
              <a:t>The project aims to address issues of engagement and motivation through the use of game mechanics and gamification techniques and by selecting the appropriate gamification elements to suit individual learner needs, thereby aiding in a change of behaviour. Some gaming techniques that shall be explored are real-life problem-based storytelling that would form the basis of the training content to keep the learner motivated. Use of characters (avatar/role play) is known to influence behaviour and the use of narrative to create a bond between the learner and the avatar reinforces the learning and enhances engagement.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CE599D2-3178-4F4E-9113-DA009DFF2374}" type="slidenum">
              <a:rPr lang="en-GB" smtClean="0"/>
              <a:t>8</a:t>
            </a:fld>
            <a:endParaRPr lang="en-GB"/>
          </a:p>
        </p:txBody>
      </p:sp>
    </p:spTree>
    <p:extLst>
      <p:ext uri="{BB962C8B-B14F-4D97-AF65-F5344CB8AC3E}">
        <p14:creationId xmlns:p14="http://schemas.microsoft.com/office/powerpoint/2010/main" val="607676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Firslty</a:t>
            </a:r>
            <a:r>
              <a:rPr lang="en-US" dirty="0" smtClean="0"/>
              <a:t> it is still early stages , </a:t>
            </a:r>
            <a:endParaRPr lang="en-US" dirty="0"/>
          </a:p>
        </p:txBody>
      </p:sp>
      <p:sp>
        <p:nvSpPr>
          <p:cNvPr id="4" name="Slide Number Placeholder 3"/>
          <p:cNvSpPr>
            <a:spLocks noGrp="1"/>
          </p:cNvSpPr>
          <p:nvPr>
            <p:ph type="sldNum" sz="quarter" idx="10"/>
          </p:nvPr>
        </p:nvSpPr>
        <p:spPr/>
        <p:txBody>
          <a:bodyPr/>
          <a:lstStyle/>
          <a:p>
            <a:fld id="{6CE599D2-3178-4F4E-9113-DA009DFF2374}" type="slidenum">
              <a:rPr lang="en-GB" smtClean="0"/>
              <a:t>10</a:t>
            </a:fld>
            <a:endParaRPr lang="en-GB"/>
          </a:p>
        </p:txBody>
      </p:sp>
    </p:spTree>
    <p:extLst>
      <p:ext uri="{BB962C8B-B14F-4D97-AF65-F5344CB8AC3E}">
        <p14:creationId xmlns:p14="http://schemas.microsoft.com/office/powerpoint/2010/main" val="762020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In the CSKE project [3], a team of experts including the academic leads, students and industrial partners created learning content that addresses cyber-security essentials, and designed problem-based learning scenarios. </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 similar exercise will be conducted to identify the applied cyber-security skills shortages. CSKE PBL materials will be used (where appropriate) to develop understanding of subject knowledge but the emphasis of this project will be on providing applied skills development particularly in the areas related to cyber-security skills shortage as identified in the </a:t>
            </a:r>
            <a:r>
              <a:rPr lang="en-US" sz="1200" kern="1200" dirty="0" smtClean="0">
                <a:solidFill>
                  <a:schemeClr val="tx1"/>
                </a:solidFill>
                <a:effectLst/>
                <a:latin typeface="+mn-lt"/>
                <a:ea typeface="+mn-ea"/>
                <a:cs typeface="+mn-cs"/>
              </a:rPr>
              <a:t>latest report by the UK Government titled ‘</a:t>
            </a:r>
            <a:r>
              <a:rPr lang="en-GB" sz="1200" kern="1200" dirty="0" smtClean="0">
                <a:solidFill>
                  <a:schemeClr val="tx1"/>
                </a:solidFill>
                <a:effectLst/>
                <a:latin typeface="+mn-lt"/>
                <a:ea typeface="+mn-ea"/>
                <a:cs typeface="+mn-cs"/>
              </a:rPr>
              <a:t>Cyber Security Skills: Business Perspectives and Government’s Next Steps’ [2]. </a:t>
            </a: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 addition to students and industrial partners, further inputs will be sought from experts external to the project via crowd sourcing the information through online surveys. </a:t>
            </a: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 recruited team of students from Levels 5, 6 and 7 would co-create the content with industry and academic experts who would identify cyber-security applied skills shortage. The students would contribute their diverse motivation and experiences to content creation and this symbiotic collaboration could potentially offer valuable insights into cyber security curriculum at large.</a:t>
            </a:r>
          </a:p>
          <a:p>
            <a:endParaRPr lang="en-US" dirty="0"/>
          </a:p>
        </p:txBody>
      </p:sp>
      <p:sp>
        <p:nvSpPr>
          <p:cNvPr id="4" name="Slide Number Placeholder 3"/>
          <p:cNvSpPr>
            <a:spLocks noGrp="1"/>
          </p:cNvSpPr>
          <p:nvPr>
            <p:ph type="sldNum" sz="quarter" idx="10"/>
          </p:nvPr>
        </p:nvSpPr>
        <p:spPr/>
        <p:txBody>
          <a:bodyPr/>
          <a:lstStyle/>
          <a:p>
            <a:fld id="{79BA2EF9-6CE6-8440-97C9-A6D5604FCF66}" type="slidenum">
              <a:rPr lang="en-US" smtClean="0"/>
              <a:t>13</a:t>
            </a:fld>
            <a:endParaRPr lang="en-US"/>
          </a:p>
        </p:txBody>
      </p:sp>
    </p:spTree>
    <p:extLst>
      <p:ext uri="{BB962C8B-B14F-4D97-AF65-F5344CB8AC3E}">
        <p14:creationId xmlns:p14="http://schemas.microsoft.com/office/powerpoint/2010/main" val="591625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10275A-62DC-D741-A22C-7C01F0A979B0}" type="slidenum">
              <a:rPr lang="en-US" smtClean="0"/>
              <a:t>14</a:t>
            </a:fld>
            <a:endParaRPr lang="en-US"/>
          </a:p>
        </p:txBody>
      </p:sp>
    </p:spTree>
    <p:extLst>
      <p:ext uri="{BB962C8B-B14F-4D97-AF65-F5344CB8AC3E}">
        <p14:creationId xmlns:p14="http://schemas.microsoft.com/office/powerpoint/2010/main" val="1200739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10275A-62DC-D741-A22C-7C01F0A979B0}" type="slidenum">
              <a:rPr lang="en-US" smtClean="0"/>
              <a:t>20</a:t>
            </a:fld>
            <a:endParaRPr lang="en-US"/>
          </a:p>
        </p:txBody>
      </p:sp>
    </p:spTree>
    <p:extLst>
      <p:ext uri="{BB962C8B-B14F-4D97-AF65-F5344CB8AC3E}">
        <p14:creationId xmlns:p14="http://schemas.microsoft.com/office/powerpoint/2010/main" val="431391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36EE653-6224-4A56-AC6E-566F16F859AF}" type="datetimeFigureOut">
              <a:rPr lang="en-US" smtClean="0"/>
              <a:pPr/>
              <a:t>6/10/16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D93A1B-491A-4FC0-8141-2B5D00B617D2}"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36EE653-6224-4A56-AC6E-566F16F859AF}" type="datetimeFigureOut">
              <a:rPr lang="en-US" smtClean="0"/>
              <a:pPr/>
              <a:t>6/10/16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D93A1B-491A-4FC0-8141-2B5D00B617D2}"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36EE653-6224-4A56-AC6E-566F16F859AF}" type="datetimeFigureOut">
              <a:rPr lang="en-US" smtClean="0"/>
              <a:pPr/>
              <a:t>6/10/16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D93A1B-491A-4FC0-8141-2B5D00B617D2}"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36EE653-6224-4A56-AC6E-566F16F859AF}" type="datetimeFigureOut">
              <a:rPr lang="en-US" smtClean="0"/>
              <a:pPr/>
              <a:t>6/10/16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D93A1B-491A-4FC0-8141-2B5D00B617D2}"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6EE653-6224-4A56-AC6E-566F16F859AF}" type="datetimeFigureOut">
              <a:rPr lang="en-US" smtClean="0"/>
              <a:pPr/>
              <a:t>6/10/16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D93A1B-491A-4FC0-8141-2B5D00B617D2}"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36EE653-6224-4A56-AC6E-566F16F859AF}" type="datetimeFigureOut">
              <a:rPr lang="en-US" smtClean="0"/>
              <a:pPr/>
              <a:t>6/10/16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D93A1B-491A-4FC0-8141-2B5D00B617D2}"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36EE653-6224-4A56-AC6E-566F16F859AF}" type="datetimeFigureOut">
              <a:rPr lang="en-US" smtClean="0"/>
              <a:pPr/>
              <a:t>6/10/16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9D93A1B-491A-4FC0-8141-2B5D00B617D2}"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36EE653-6224-4A56-AC6E-566F16F859AF}" type="datetimeFigureOut">
              <a:rPr lang="en-US" smtClean="0"/>
              <a:pPr/>
              <a:t>6/10/16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9D93A1B-491A-4FC0-8141-2B5D00B617D2}"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6EE653-6224-4A56-AC6E-566F16F859AF}" type="datetimeFigureOut">
              <a:rPr lang="en-US" smtClean="0"/>
              <a:pPr/>
              <a:t>6/10/16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9D93A1B-491A-4FC0-8141-2B5D00B617D2}"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6EE653-6224-4A56-AC6E-566F16F859AF}" type="datetimeFigureOut">
              <a:rPr lang="en-US" smtClean="0"/>
              <a:pPr/>
              <a:t>6/10/16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D93A1B-491A-4FC0-8141-2B5D00B617D2}"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6EE653-6224-4A56-AC6E-566F16F859AF}" type="datetimeFigureOut">
              <a:rPr lang="en-US" smtClean="0"/>
              <a:pPr/>
              <a:t>6/10/16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D93A1B-491A-4FC0-8141-2B5D00B617D2}"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6EE653-6224-4A56-AC6E-566F16F859AF}" type="datetimeFigureOut">
              <a:rPr lang="en-US" smtClean="0"/>
              <a:pPr/>
              <a:t>6/10/16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D93A1B-491A-4FC0-8141-2B5D00B617D2}"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hyperlink" Target="https://go.edgehill.ac.uk/gallery/corporate/campus/business/EH697+DSC_0146.jpg.html?g2_imageViewsIndex=2"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hyperlink" Target="https://docs.google.com/forms/d/17vLR9OT6CaJmoA-Ev7xhmiy6IS5aAPQI4UgjxOO-XSM/viewanalytics" TargetMode="External"/><Relationship Id="rId4" Type="http://schemas.openxmlformats.org/officeDocument/2006/relationships/hyperlink" Target="https://docs.google.com/forms/d/1uwr2Cpj9PWLQcwbiWXd7SF04iXpKOmls9K_7mgg58YI/edit?ts=574d6669" TargetMode="External"/><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saca.org/pages/cybersecurity-global-status-report.aspx" TargetMode="External"/><Relationship Id="rId3" Type="http://schemas.openxmlformats.org/officeDocument/2006/relationships/hyperlink" Target="https://www.gov.uk/government/uploads/system/uploads/attachment_data/file/289806/bis-14-647-cyber-security-skills-business-perspectives-and-governments-next-steps.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H697 DSC_0146.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936105"/>
            <a:ext cx="9138669" cy="5921895"/>
          </a:xfrm>
          <a:prstGeom prst="rect">
            <a:avLst/>
          </a:prstGeom>
          <a:ln>
            <a:noFill/>
          </a:ln>
          <a:effectLst>
            <a:softEdge rad="635000"/>
          </a:effectLst>
        </p:spPr>
      </p:pic>
      <p:sp>
        <p:nvSpPr>
          <p:cNvPr id="10" name="TextBox 9"/>
          <p:cNvSpPr txBox="1"/>
          <p:nvPr/>
        </p:nvSpPr>
        <p:spPr>
          <a:xfrm>
            <a:off x="35496" y="303039"/>
            <a:ext cx="5544616" cy="461665"/>
          </a:xfrm>
          <a:prstGeom prst="rect">
            <a:avLst/>
          </a:prstGeom>
          <a:noFill/>
        </p:spPr>
        <p:txBody>
          <a:bodyPr wrap="square" rtlCol="0">
            <a:spAutoFit/>
          </a:bodyPr>
          <a:lstStyle/>
          <a:p>
            <a:r>
              <a:rPr lang="en-GB" sz="2400" b="1" dirty="0" smtClean="0">
                <a:latin typeface="+mj-lt"/>
                <a:cs typeface="Arial" pitchFamily="34" charset="0"/>
              </a:rPr>
              <a:t>SOLSTICE &amp; CLT </a:t>
            </a:r>
            <a:r>
              <a:rPr lang="en-GB" sz="2400" dirty="0" smtClean="0">
                <a:latin typeface="+mj-lt"/>
                <a:cs typeface="Arial" pitchFamily="34" charset="0"/>
              </a:rPr>
              <a:t>Conference 2016</a:t>
            </a:r>
            <a:endParaRPr lang="en-GB" sz="2400" dirty="0">
              <a:latin typeface="+mj-lt"/>
              <a:cs typeface="Arial" pitchFamily="34" charset="0"/>
            </a:endParaRPr>
          </a:p>
        </p:txBody>
      </p:sp>
      <p:sp>
        <p:nvSpPr>
          <p:cNvPr id="9" name="Rectangle 8"/>
          <p:cNvSpPr/>
          <p:nvPr/>
        </p:nvSpPr>
        <p:spPr>
          <a:xfrm>
            <a:off x="0" y="1005628"/>
            <a:ext cx="5825352" cy="1343252"/>
          </a:xfrm>
          <a:prstGeom prst="rect">
            <a:avLst/>
          </a:prstGeom>
          <a:solidFill>
            <a:schemeClr val="accent1">
              <a:lumMod val="20000"/>
              <a:lumOff val="8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6084168" y="6237312"/>
            <a:ext cx="2880320" cy="369332"/>
          </a:xfrm>
          <a:prstGeom prst="rect">
            <a:avLst/>
          </a:prstGeom>
          <a:noFill/>
        </p:spPr>
        <p:txBody>
          <a:bodyPr wrap="square" rtlCol="0">
            <a:spAutoFit/>
          </a:bodyPr>
          <a:lstStyle/>
          <a:p>
            <a:pPr algn="r"/>
            <a:r>
              <a:rPr lang="en-GB" dirty="0" smtClean="0"/>
              <a:t>9</a:t>
            </a:r>
            <a:r>
              <a:rPr lang="en-GB" baseline="30000" dirty="0" smtClean="0"/>
              <a:t>th</a:t>
            </a:r>
            <a:r>
              <a:rPr lang="en-GB" dirty="0" smtClean="0"/>
              <a:t> &amp; 10</a:t>
            </a:r>
            <a:r>
              <a:rPr lang="en-GB" baseline="30000" dirty="0" smtClean="0"/>
              <a:t>th</a:t>
            </a:r>
            <a:r>
              <a:rPr lang="en-GB" dirty="0" smtClean="0"/>
              <a:t> June 2016</a:t>
            </a:r>
            <a:endParaRPr lang="en-GB"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6225" y="188640"/>
            <a:ext cx="2885299" cy="2058085"/>
          </a:xfrm>
          <a:prstGeom prst="rect">
            <a:avLst/>
          </a:prstGeom>
          <a:ln>
            <a:noFill/>
          </a:ln>
          <a:effectLst>
            <a:softEdge rad="112500"/>
          </a:effec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96" y="968518"/>
            <a:ext cx="5789856" cy="1278207"/>
          </a:xfrm>
          <a:prstGeom prst="rect">
            <a:avLst/>
          </a:prstGeom>
        </p:spPr>
      </p:pic>
      <p:sp>
        <p:nvSpPr>
          <p:cNvPr id="3" name="TextBox 2"/>
          <p:cNvSpPr txBox="1"/>
          <p:nvPr/>
        </p:nvSpPr>
        <p:spPr>
          <a:xfrm>
            <a:off x="56118" y="6244082"/>
            <a:ext cx="5040560" cy="646331"/>
          </a:xfrm>
          <a:prstGeom prst="rect">
            <a:avLst/>
          </a:prstGeom>
          <a:noFill/>
        </p:spPr>
        <p:txBody>
          <a:bodyPr wrap="square" rtlCol="0">
            <a:spAutoFit/>
          </a:bodyPr>
          <a:lstStyle/>
          <a:p>
            <a:r>
              <a:rPr lang="en-US" b="1" smtClean="0">
                <a:solidFill>
                  <a:srgbClr val="C00000"/>
                </a:solidFill>
              </a:rPr>
              <a:t>Dr. </a:t>
            </a:r>
            <a:r>
              <a:rPr lang="en-US" b="1" dirty="0" smtClean="0">
                <a:solidFill>
                  <a:srgbClr val="C00000"/>
                </a:solidFill>
              </a:rPr>
              <a:t>Chitra Balakrishna</a:t>
            </a:r>
          </a:p>
          <a:p>
            <a:r>
              <a:rPr lang="en-US" b="1" dirty="0" smtClean="0">
                <a:solidFill>
                  <a:srgbClr val="C00000"/>
                </a:solidFill>
              </a:rPr>
              <a:t>Senior Lecturer, Edge Hill University</a:t>
            </a:r>
            <a:endParaRPr lang="en-US" b="1" dirty="0">
              <a:solidFill>
                <a:srgbClr val="C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Problems with the existing Cyber Games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Most of them are proprietary and </a:t>
            </a:r>
            <a:r>
              <a:rPr lang="en-US" dirty="0" smtClean="0"/>
              <a:t>mostly </a:t>
            </a:r>
            <a:r>
              <a:rPr lang="en-US" dirty="0" smtClean="0"/>
              <a:t>target industry professionals training for certifications.</a:t>
            </a:r>
          </a:p>
          <a:p>
            <a:r>
              <a:rPr lang="en-US" dirty="0" smtClean="0"/>
              <a:t>None of them have both offensive-defensive strategy combined.</a:t>
            </a:r>
          </a:p>
          <a:p>
            <a:r>
              <a:rPr lang="en-US" dirty="0" smtClean="0"/>
              <a:t>Games are built by the companies or institutes and used by the trainees or students. No collaboration.</a:t>
            </a:r>
          </a:p>
          <a:p>
            <a:r>
              <a:rPr lang="en-US" dirty="0" smtClean="0"/>
              <a:t>All of the games simulate the security features into the game with no access to real-world servers  </a:t>
            </a:r>
            <a:endParaRPr lang="en-US" dirty="0"/>
          </a:p>
        </p:txBody>
      </p:sp>
      <p:grpSp>
        <p:nvGrpSpPr>
          <p:cNvPr id="4" name="Group 3"/>
          <p:cNvGrpSpPr/>
          <p:nvPr/>
        </p:nvGrpSpPr>
        <p:grpSpPr>
          <a:xfrm>
            <a:off x="5652120" y="5806480"/>
            <a:ext cx="3347864" cy="1051520"/>
            <a:chOff x="9860690" y="5991576"/>
            <a:chExt cx="2034747" cy="664597"/>
          </a:xfrm>
        </p:grpSpPr>
        <p:pic>
          <p:nvPicPr>
            <p:cNvPr id="5" name="Picture 4"/>
            <p:cNvPicPr>
              <a:picLocks noChangeAspect="1"/>
            </p:cNvPicPr>
            <p:nvPr/>
          </p:nvPicPr>
          <p:blipFill>
            <a:blip r:embed="rId3"/>
            <a:stretch>
              <a:fillRect/>
            </a:stretch>
          </p:blipFill>
          <p:spPr>
            <a:xfrm>
              <a:off x="11016734" y="5997146"/>
              <a:ext cx="878703" cy="659027"/>
            </a:xfrm>
            <a:prstGeom prst="rect">
              <a:avLst/>
            </a:prstGeom>
          </p:spPr>
        </p:pic>
        <p:pic>
          <p:nvPicPr>
            <p:cNvPr id="6" name="Picture 5"/>
            <p:cNvPicPr>
              <a:picLocks noChangeAspect="1"/>
            </p:cNvPicPr>
            <p:nvPr/>
          </p:nvPicPr>
          <p:blipFill>
            <a:blip r:embed="rId4"/>
            <a:stretch>
              <a:fillRect/>
            </a:stretch>
          </p:blipFill>
          <p:spPr>
            <a:xfrm>
              <a:off x="9860690" y="5991576"/>
              <a:ext cx="1081902" cy="664597"/>
            </a:xfrm>
            <a:prstGeom prst="rect">
              <a:avLst/>
            </a:prstGeom>
          </p:spPr>
        </p:pic>
      </p:grpSp>
    </p:spTree>
    <p:extLst>
      <p:ext uri="{BB962C8B-B14F-4D97-AF65-F5344CB8AC3E}">
        <p14:creationId xmlns:p14="http://schemas.microsoft.com/office/powerpoint/2010/main" val="1101450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CyberGaTE</a:t>
            </a:r>
            <a:r>
              <a:rPr lang="en-US" dirty="0" smtClean="0"/>
              <a:t> Differentiator</a:t>
            </a:r>
            <a:endParaRPr lang="en-US" dirty="0"/>
          </a:p>
        </p:txBody>
      </p:sp>
      <p:sp>
        <p:nvSpPr>
          <p:cNvPr id="3" name="Content Placeholder 2"/>
          <p:cNvSpPr>
            <a:spLocks noGrp="1"/>
          </p:cNvSpPr>
          <p:nvPr>
            <p:ph idx="1"/>
          </p:nvPr>
        </p:nvSpPr>
        <p:spPr/>
        <p:txBody>
          <a:bodyPr>
            <a:normAutofit lnSpcReduction="10000"/>
          </a:bodyPr>
          <a:lstStyle/>
          <a:p>
            <a:r>
              <a:rPr lang="en-US" dirty="0" smtClean="0"/>
              <a:t>Active collaboration between the content producer and consumer. </a:t>
            </a:r>
          </a:p>
          <a:p>
            <a:r>
              <a:rPr lang="en-US" dirty="0" smtClean="0"/>
              <a:t>Balance of defensive-offensive strategies within the games</a:t>
            </a:r>
          </a:p>
          <a:p>
            <a:r>
              <a:rPr lang="en-US" dirty="0" smtClean="0"/>
              <a:t>Free and open source for educational use.</a:t>
            </a:r>
          </a:p>
          <a:p>
            <a:r>
              <a:rPr lang="en-US" dirty="0" smtClean="0"/>
              <a:t>Most important is the game is not simulated, instead game is hosted </a:t>
            </a:r>
            <a:r>
              <a:rPr lang="en-US" dirty="0" smtClean="0"/>
              <a:t>on </a:t>
            </a:r>
            <a:r>
              <a:rPr lang="en-US" dirty="0" smtClean="0"/>
              <a:t>a virtual training environment with access to servers, firewalls at the backend.</a:t>
            </a:r>
            <a:endParaRPr lang="en-US" dirty="0"/>
          </a:p>
        </p:txBody>
      </p:sp>
      <p:grpSp>
        <p:nvGrpSpPr>
          <p:cNvPr id="5" name="Group 4"/>
          <p:cNvGrpSpPr/>
          <p:nvPr/>
        </p:nvGrpSpPr>
        <p:grpSpPr>
          <a:xfrm>
            <a:off x="5652120" y="5806480"/>
            <a:ext cx="3347864" cy="1051520"/>
            <a:chOff x="9860690" y="5991576"/>
            <a:chExt cx="2034747" cy="664597"/>
          </a:xfrm>
        </p:grpSpPr>
        <p:pic>
          <p:nvPicPr>
            <p:cNvPr id="6" name="Picture 5"/>
            <p:cNvPicPr>
              <a:picLocks noChangeAspect="1"/>
            </p:cNvPicPr>
            <p:nvPr/>
          </p:nvPicPr>
          <p:blipFill>
            <a:blip r:embed="rId2"/>
            <a:stretch>
              <a:fillRect/>
            </a:stretch>
          </p:blipFill>
          <p:spPr>
            <a:xfrm>
              <a:off x="11016734" y="5997146"/>
              <a:ext cx="878703" cy="659027"/>
            </a:xfrm>
            <a:prstGeom prst="rect">
              <a:avLst/>
            </a:prstGeom>
          </p:spPr>
        </p:pic>
        <p:pic>
          <p:nvPicPr>
            <p:cNvPr id="7" name="Picture 6"/>
            <p:cNvPicPr>
              <a:picLocks noChangeAspect="1"/>
            </p:cNvPicPr>
            <p:nvPr/>
          </p:nvPicPr>
          <p:blipFill>
            <a:blip r:embed="rId3"/>
            <a:stretch>
              <a:fillRect/>
            </a:stretch>
          </p:blipFill>
          <p:spPr>
            <a:xfrm>
              <a:off x="9860690" y="5991576"/>
              <a:ext cx="1081902" cy="664597"/>
            </a:xfrm>
            <a:prstGeom prst="rect">
              <a:avLst/>
            </a:prstGeom>
          </p:spPr>
        </p:pic>
      </p:grpSp>
    </p:spTree>
    <p:extLst>
      <p:ext uri="{BB962C8B-B14F-4D97-AF65-F5344CB8AC3E}">
        <p14:creationId xmlns:p14="http://schemas.microsoft.com/office/powerpoint/2010/main" val="1295504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as Pro-</a:t>
            </a:r>
            <a:r>
              <a:rPr lang="en-US" dirty="0" err="1" smtClean="0"/>
              <a:t>Sumers</a:t>
            </a:r>
            <a:endParaRPr lang="en-US"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l="-29616" r="-29616"/>
          <a:stretch>
            <a:fillRect/>
          </a:stretch>
        </p:blipFill>
        <p:spPr bwMode="auto">
          <a:xfrm>
            <a:off x="-1116632" y="1340768"/>
            <a:ext cx="10801200" cy="5328591"/>
          </a:xfrm>
          <a:prstGeom prst="rect">
            <a:avLst/>
          </a:prstGeom>
          <a:noFill/>
        </p:spPr>
      </p:pic>
      <p:grpSp>
        <p:nvGrpSpPr>
          <p:cNvPr id="5" name="Group 4"/>
          <p:cNvGrpSpPr/>
          <p:nvPr/>
        </p:nvGrpSpPr>
        <p:grpSpPr>
          <a:xfrm>
            <a:off x="6444208" y="5877272"/>
            <a:ext cx="2677886" cy="980728"/>
            <a:chOff x="9860690" y="5991576"/>
            <a:chExt cx="2034747" cy="664597"/>
          </a:xfrm>
        </p:grpSpPr>
        <p:pic>
          <p:nvPicPr>
            <p:cNvPr id="6" name="Picture 5"/>
            <p:cNvPicPr>
              <a:picLocks noChangeAspect="1"/>
            </p:cNvPicPr>
            <p:nvPr/>
          </p:nvPicPr>
          <p:blipFill>
            <a:blip r:embed="rId3"/>
            <a:stretch>
              <a:fillRect/>
            </a:stretch>
          </p:blipFill>
          <p:spPr>
            <a:xfrm>
              <a:off x="11016734" y="5997146"/>
              <a:ext cx="878703" cy="659027"/>
            </a:xfrm>
            <a:prstGeom prst="rect">
              <a:avLst/>
            </a:prstGeom>
          </p:spPr>
        </p:pic>
        <p:pic>
          <p:nvPicPr>
            <p:cNvPr id="7" name="Picture 6"/>
            <p:cNvPicPr>
              <a:picLocks noChangeAspect="1"/>
            </p:cNvPicPr>
            <p:nvPr/>
          </p:nvPicPr>
          <p:blipFill>
            <a:blip r:embed="rId4"/>
            <a:stretch>
              <a:fillRect/>
            </a:stretch>
          </p:blipFill>
          <p:spPr>
            <a:xfrm>
              <a:off x="9860690" y="5991576"/>
              <a:ext cx="1081902" cy="664597"/>
            </a:xfrm>
            <a:prstGeom prst="rect">
              <a:avLst/>
            </a:prstGeom>
          </p:spPr>
        </p:pic>
      </p:grpSp>
    </p:spTree>
    <p:extLst>
      <p:ext uri="{BB962C8B-B14F-4D97-AF65-F5344CB8AC3E}">
        <p14:creationId xmlns:p14="http://schemas.microsoft.com/office/powerpoint/2010/main" val="8500667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0341"/>
            <a:ext cx="9330267" cy="1411941"/>
          </a:xfrm>
        </p:spPr>
        <p:txBody>
          <a:bodyPr/>
          <a:lstStyle/>
          <a:p>
            <a:r>
              <a:rPr lang="en-US" dirty="0" smtClean="0"/>
              <a:t>Interim Progress</a:t>
            </a:r>
            <a:endParaRPr lang="en-US" dirty="0"/>
          </a:p>
        </p:txBody>
      </p:sp>
      <p:sp>
        <p:nvSpPr>
          <p:cNvPr id="5" name="Content Placeholder 4"/>
          <p:cNvSpPr>
            <a:spLocks noGrp="1"/>
          </p:cNvSpPr>
          <p:nvPr>
            <p:ph idx="1"/>
          </p:nvPr>
        </p:nvSpPr>
        <p:spPr>
          <a:xfrm>
            <a:off x="550333" y="1394618"/>
            <a:ext cx="8229600" cy="4525963"/>
          </a:xfrm>
        </p:spPr>
        <p:txBody>
          <a:bodyPr>
            <a:normAutofit fontScale="62500" lnSpcReduction="20000"/>
          </a:bodyPr>
          <a:lstStyle/>
          <a:p>
            <a:pPr marL="0" indent="0">
              <a:buNone/>
            </a:pPr>
            <a:endParaRPr lang="en-US" b="1" i="1" dirty="0" smtClean="0"/>
          </a:p>
          <a:p>
            <a:pPr marL="0" indent="0">
              <a:buNone/>
            </a:pPr>
            <a:r>
              <a:rPr lang="en-US" b="1" i="1" dirty="0" smtClean="0"/>
              <a:t>Work package 1: Aim</a:t>
            </a:r>
          </a:p>
          <a:p>
            <a:r>
              <a:rPr lang="en-US" i="1" dirty="0" smtClean="0"/>
              <a:t>Identify the top four areas of shortage in cyber-security from the perspective of academics, employers, industry experts and students. </a:t>
            </a:r>
            <a:endParaRPr lang="en-US" dirty="0" smtClean="0"/>
          </a:p>
          <a:p>
            <a:pPr marL="0" indent="0">
              <a:buNone/>
            </a:pPr>
            <a:r>
              <a:rPr lang="en-US" b="1" dirty="0" smtClean="0"/>
              <a:t>How?</a:t>
            </a:r>
          </a:p>
          <a:p>
            <a:r>
              <a:rPr lang="en-US" b="1" dirty="0" smtClean="0"/>
              <a:t>Crowdsourcing</a:t>
            </a:r>
            <a:r>
              <a:rPr lang="en-US" dirty="0" smtClean="0"/>
              <a:t> - online survey targeting employers, academics and domain experts</a:t>
            </a:r>
          </a:p>
          <a:p>
            <a:endParaRPr lang="en-US" sz="900" dirty="0" smtClean="0"/>
          </a:p>
          <a:p>
            <a:r>
              <a:rPr lang="en-US" b="1" dirty="0" smtClean="0"/>
              <a:t>Workshops</a:t>
            </a:r>
            <a:r>
              <a:rPr lang="en-US" dirty="0" smtClean="0"/>
              <a:t> - Group discussion and brain storming with industry partners and domain experts</a:t>
            </a:r>
          </a:p>
          <a:p>
            <a:endParaRPr lang="en-US" sz="900" b="1" dirty="0" smtClean="0"/>
          </a:p>
          <a:p>
            <a:r>
              <a:rPr lang="en-US" b="1" dirty="0" smtClean="0"/>
              <a:t>Students – </a:t>
            </a:r>
            <a:r>
              <a:rPr lang="en-US" dirty="0" smtClean="0"/>
              <a:t>A Survey conducted as part of MSc project</a:t>
            </a:r>
          </a:p>
          <a:p>
            <a:pPr marL="0" indent="0">
              <a:buNone/>
            </a:pPr>
            <a:endParaRPr lang="en-US" dirty="0" smtClean="0"/>
          </a:p>
          <a:p>
            <a:pPr marL="0" indent="0">
              <a:buNone/>
            </a:pPr>
            <a:r>
              <a:rPr lang="en-US" b="1" dirty="0" smtClean="0"/>
              <a:t>Deliverable</a:t>
            </a:r>
          </a:p>
          <a:p>
            <a:r>
              <a:rPr lang="en-US" dirty="0" smtClean="0"/>
              <a:t>A </a:t>
            </a:r>
            <a:r>
              <a:rPr lang="en-US" u="sng" dirty="0" smtClean="0"/>
              <a:t>course content specification document </a:t>
            </a:r>
            <a:r>
              <a:rPr lang="en-US" dirty="0" smtClean="0"/>
              <a:t>with clearly identified topics and areas of focus.</a:t>
            </a:r>
          </a:p>
          <a:p>
            <a:endParaRPr lang="en-US" dirty="0" smtClean="0"/>
          </a:p>
          <a:p>
            <a:endParaRPr lang="en-US" dirty="0"/>
          </a:p>
        </p:txBody>
      </p:sp>
      <p:grpSp>
        <p:nvGrpSpPr>
          <p:cNvPr id="6" name="Group 5"/>
          <p:cNvGrpSpPr/>
          <p:nvPr/>
        </p:nvGrpSpPr>
        <p:grpSpPr>
          <a:xfrm>
            <a:off x="6228184" y="5842033"/>
            <a:ext cx="2771800" cy="864096"/>
            <a:chOff x="9860690" y="5991576"/>
            <a:chExt cx="2034747" cy="664597"/>
          </a:xfrm>
        </p:grpSpPr>
        <p:pic>
          <p:nvPicPr>
            <p:cNvPr id="7" name="Picture 6"/>
            <p:cNvPicPr>
              <a:picLocks noChangeAspect="1"/>
            </p:cNvPicPr>
            <p:nvPr/>
          </p:nvPicPr>
          <p:blipFill>
            <a:blip r:embed="rId3"/>
            <a:stretch>
              <a:fillRect/>
            </a:stretch>
          </p:blipFill>
          <p:spPr>
            <a:xfrm>
              <a:off x="11016734" y="5997146"/>
              <a:ext cx="878703" cy="659027"/>
            </a:xfrm>
            <a:prstGeom prst="rect">
              <a:avLst/>
            </a:prstGeom>
          </p:spPr>
        </p:pic>
        <p:pic>
          <p:nvPicPr>
            <p:cNvPr id="8" name="Picture 7"/>
            <p:cNvPicPr>
              <a:picLocks noChangeAspect="1"/>
            </p:cNvPicPr>
            <p:nvPr/>
          </p:nvPicPr>
          <p:blipFill>
            <a:blip r:embed="rId4"/>
            <a:stretch>
              <a:fillRect/>
            </a:stretch>
          </p:blipFill>
          <p:spPr>
            <a:xfrm>
              <a:off x="9860690" y="5991576"/>
              <a:ext cx="1081902" cy="664597"/>
            </a:xfrm>
            <a:prstGeom prst="rect">
              <a:avLst/>
            </a:prstGeom>
          </p:spPr>
        </p:pic>
      </p:grpSp>
    </p:spTree>
    <p:extLst>
      <p:ext uri="{BB962C8B-B14F-4D97-AF65-F5344CB8AC3E}">
        <p14:creationId xmlns:p14="http://schemas.microsoft.com/office/powerpoint/2010/main" val="137008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2" y="256456"/>
            <a:ext cx="8229600" cy="1143000"/>
          </a:xfrm>
        </p:spPr>
        <p:txBody>
          <a:bodyPr>
            <a:normAutofit/>
          </a:bodyPr>
          <a:lstStyle/>
          <a:p>
            <a:r>
              <a:rPr lang="en-GB" dirty="0" smtClean="0"/>
              <a:t>The Survey</a:t>
            </a:r>
            <a:endParaRPr lang="en-GB" dirty="0"/>
          </a:p>
        </p:txBody>
      </p:sp>
      <p:sp>
        <p:nvSpPr>
          <p:cNvPr id="3" name="Content Placeholder 2"/>
          <p:cNvSpPr>
            <a:spLocks noGrp="1"/>
          </p:cNvSpPr>
          <p:nvPr>
            <p:ph idx="1"/>
          </p:nvPr>
        </p:nvSpPr>
        <p:spPr/>
        <p:txBody>
          <a:bodyPr>
            <a:normAutofit/>
          </a:bodyPr>
          <a:lstStyle/>
          <a:p>
            <a:pPr lvl="1"/>
            <a:r>
              <a:rPr lang="en-US" sz="1800" b="1" dirty="0" smtClean="0">
                <a:solidFill>
                  <a:srgbClr val="FF0000"/>
                </a:solidFill>
              </a:rPr>
              <a:t>Employers  </a:t>
            </a:r>
            <a:r>
              <a:rPr lang="en-US" sz="1800" b="1" dirty="0" smtClean="0"/>
              <a:t>identified cyber-security skills that were</a:t>
            </a:r>
            <a:r>
              <a:rPr lang="en-US" sz="1800" b="1" dirty="0" smtClean="0">
                <a:solidFill>
                  <a:srgbClr val="FF0000"/>
                </a:solidFill>
              </a:rPr>
              <a:t> </a:t>
            </a:r>
            <a:r>
              <a:rPr lang="en-US" sz="1800" b="1" dirty="0" smtClean="0"/>
              <a:t>hard </a:t>
            </a:r>
            <a:r>
              <a:rPr lang="en-US" sz="1800" b="1" dirty="0"/>
              <a:t>to find among fresh cyber security </a:t>
            </a:r>
            <a:r>
              <a:rPr lang="en-US" sz="1800" b="1" dirty="0" smtClean="0"/>
              <a:t>graduates</a:t>
            </a:r>
            <a:endParaRPr lang="en-US" sz="1800" b="1" dirty="0" smtClean="0">
              <a:solidFill>
                <a:srgbClr val="FF0000"/>
              </a:solidFill>
            </a:endParaRPr>
          </a:p>
          <a:p>
            <a:pPr lvl="1"/>
            <a:r>
              <a:rPr lang="en-US" sz="1800" b="1" dirty="0">
                <a:solidFill>
                  <a:srgbClr val="FF0000"/>
                </a:solidFill>
                <a:hlinkClick r:id="rId3"/>
              </a:rPr>
              <a:t>https://</a:t>
            </a:r>
            <a:r>
              <a:rPr lang="en-US" sz="1800" b="1" dirty="0" smtClean="0">
                <a:solidFill>
                  <a:srgbClr val="FF0000"/>
                </a:solidFill>
                <a:hlinkClick r:id="rId3"/>
              </a:rPr>
              <a:t>docs.google.com/forms/d/17vLR9OT6CaJmoA-Ev7xhmiy6IS5aAPQI4UgjxOO-XSM/viewanalytics</a:t>
            </a:r>
            <a:r>
              <a:rPr lang="en-US" sz="1800" b="1" dirty="0">
                <a:solidFill>
                  <a:srgbClr val="FF0000"/>
                </a:solidFill>
              </a:rPr>
              <a:t> </a:t>
            </a:r>
            <a:r>
              <a:rPr lang="en-US" sz="1800" b="1" dirty="0" smtClean="0">
                <a:solidFill>
                  <a:srgbClr val="FF0000"/>
                </a:solidFill>
              </a:rPr>
              <a:t>(20 </a:t>
            </a:r>
            <a:r>
              <a:rPr lang="en-US" sz="1800" b="1" dirty="0">
                <a:solidFill>
                  <a:srgbClr val="FF0000"/>
                </a:solidFill>
              </a:rPr>
              <a:t>industry respondents</a:t>
            </a:r>
            <a:r>
              <a:rPr lang="en-US" sz="1800" b="1" dirty="0" smtClean="0">
                <a:solidFill>
                  <a:srgbClr val="FF0000"/>
                </a:solidFill>
              </a:rPr>
              <a:t>)</a:t>
            </a:r>
          </a:p>
          <a:p>
            <a:pPr lvl="1"/>
            <a:endParaRPr lang="en-US" sz="1800" b="1" dirty="0" smtClean="0">
              <a:solidFill>
                <a:srgbClr val="FF0000"/>
              </a:solidFill>
            </a:endParaRPr>
          </a:p>
          <a:p>
            <a:pPr lvl="1"/>
            <a:r>
              <a:rPr lang="en-US" sz="1800" b="1" dirty="0" smtClean="0">
                <a:solidFill>
                  <a:srgbClr val="FF0000"/>
                </a:solidFill>
              </a:rPr>
              <a:t>Academics </a:t>
            </a:r>
            <a:r>
              <a:rPr lang="en-US" sz="1800" b="1" dirty="0" smtClean="0"/>
              <a:t>identified cyber-security areas that were challenging to teach </a:t>
            </a:r>
            <a:r>
              <a:rPr lang="en-US" sz="1800" b="1" dirty="0"/>
              <a:t>based on student performance </a:t>
            </a:r>
            <a:r>
              <a:rPr lang="en-US" sz="1800" b="1" dirty="0" smtClean="0"/>
              <a:t>and student learning experience </a:t>
            </a:r>
            <a:r>
              <a:rPr lang="en-US" sz="1800" b="1" dirty="0" smtClean="0">
                <a:solidFill>
                  <a:srgbClr val="FF0000"/>
                </a:solidFill>
              </a:rPr>
              <a:t>(6 academics on email survey)</a:t>
            </a:r>
          </a:p>
          <a:p>
            <a:pPr lvl="1"/>
            <a:endParaRPr lang="en-US" sz="1800" b="1" dirty="0"/>
          </a:p>
          <a:p>
            <a:pPr lvl="1"/>
            <a:r>
              <a:rPr lang="en-US" sz="1800" b="1" dirty="0" smtClean="0">
                <a:solidFill>
                  <a:srgbClr val="FF0000"/>
                </a:solidFill>
              </a:rPr>
              <a:t>Students </a:t>
            </a:r>
            <a:r>
              <a:rPr lang="en-US" sz="1800" b="1" dirty="0" smtClean="0"/>
              <a:t>identified cyber-security areas that were difficult to understand and apply due to the lack of hands-on </a:t>
            </a:r>
            <a:r>
              <a:rPr lang="en-US" sz="1800" b="1" dirty="0" smtClean="0"/>
              <a:t>experience or due to the complexity of the topic </a:t>
            </a:r>
            <a:r>
              <a:rPr lang="en-US" sz="1800" b="1" dirty="0" smtClean="0">
                <a:solidFill>
                  <a:srgbClr val="FF0000"/>
                </a:solidFill>
              </a:rPr>
              <a:t>( </a:t>
            </a:r>
            <a:r>
              <a:rPr lang="en-US" sz="1800" b="1" dirty="0" smtClean="0">
                <a:solidFill>
                  <a:srgbClr val="FF0000"/>
                </a:solidFill>
              </a:rPr>
              <a:t>20 respondents across L5, L6, L7) </a:t>
            </a:r>
            <a:r>
              <a:rPr lang="en-US" sz="1800" b="1" dirty="0" smtClean="0">
                <a:solidFill>
                  <a:srgbClr val="FF0000"/>
                </a:solidFill>
                <a:hlinkClick r:id="rId4"/>
              </a:rPr>
              <a:t>https</a:t>
            </a:r>
            <a:r>
              <a:rPr lang="en-US" sz="1800" b="1" dirty="0">
                <a:solidFill>
                  <a:srgbClr val="FF0000"/>
                </a:solidFill>
                <a:hlinkClick r:id="rId4"/>
              </a:rPr>
              <a:t>://</a:t>
            </a:r>
            <a:r>
              <a:rPr lang="en-US" sz="1800" b="1" dirty="0" smtClean="0">
                <a:solidFill>
                  <a:srgbClr val="FF0000"/>
                </a:solidFill>
                <a:hlinkClick r:id="rId4"/>
              </a:rPr>
              <a:t>docs.google.com/forms/d/1uwr2Cpj9PWLQcwbiWXd7SF04iXpKOmls9K_7mgg58YI/edit?ts=574d6669#responses</a:t>
            </a:r>
            <a:r>
              <a:rPr lang="en-US" sz="1800" b="1" dirty="0" smtClean="0">
                <a:solidFill>
                  <a:srgbClr val="FF0000"/>
                </a:solidFill>
              </a:rPr>
              <a:t> </a:t>
            </a:r>
            <a:endParaRPr lang="en-US" sz="1800" b="1" dirty="0">
              <a:solidFill>
                <a:srgbClr val="FF0000"/>
              </a:solidFill>
            </a:endParaRPr>
          </a:p>
          <a:p>
            <a:pPr marL="274320" lvl="1" indent="0">
              <a:buNone/>
            </a:pPr>
            <a:endParaRPr lang="en-GB" sz="1800" dirty="0" smtClean="0"/>
          </a:p>
        </p:txBody>
      </p:sp>
      <p:grpSp>
        <p:nvGrpSpPr>
          <p:cNvPr id="4" name="Group 3"/>
          <p:cNvGrpSpPr/>
          <p:nvPr/>
        </p:nvGrpSpPr>
        <p:grpSpPr>
          <a:xfrm>
            <a:off x="5724128" y="5858855"/>
            <a:ext cx="3240360" cy="936104"/>
            <a:chOff x="9860690" y="5991576"/>
            <a:chExt cx="2034747" cy="664597"/>
          </a:xfrm>
        </p:grpSpPr>
        <p:pic>
          <p:nvPicPr>
            <p:cNvPr id="5" name="Picture 4"/>
            <p:cNvPicPr>
              <a:picLocks noChangeAspect="1"/>
            </p:cNvPicPr>
            <p:nvPr/>
          </p:nvPicPr>
          <p:blipFill>
            <a:blip r:embed="rId5"/>
            <a:stretch>
              <a:fillRect/>
            </a:stretch>
          </p:blipFill>
          <p:spPr>
            <a:xfrm>
              <a:off x="11016734" y="5997146"/>
              <a:ext cx="878703" cy="659027"/>
            </a:xfrm>
            <a:prstGeom prst="rect">
              <a:avLst/>
            </a:prstGeom>
          </p:spPr>
        </p:pic>
        <p:pic>
          <p:nvPicPr>
            <p:cNvPr id="6" name="Picture 5"/>
            <p:cNvPicPr>
              <a:picLocks noChangeAspect="1"/>
            </p:cNvPicPr>
            <p:nvPr/>
          </p:nvPicPr>
          <p:blipFill>
            <a:blip r:embed="rId6"/>
            <a:stretch>
              <a:fillRect/>
            </a:stretch>
          </p:blipFill>
          <p:spPr>
            <a:xfrm>
              <a:off x="9860690" y="5991576"/>
              <a:ext cx="1081902" cy="664597"/>
            </a:xfrm>
            <a:prstGeom prst="rect">
              <a:avLst/>
            </a:prstGeom>
          </p:spPr>
        </p:pic>
      </p:grpSp>
    </p:spTree>
    <p:extLst>
      <p:ext uri="{BB962C8B-B14F-4D97-AF65-F5344CB8AC3E}">
        <p14:creationId xmlns:p14="http://schemas.microsoft.com/office/powerpoint/2010/main" val="18729952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Four common areas of Cyber Security Identified</a:t>
            </a:r>
            <a:endParaRPr lang="en-US" dirty="0"/>
          </a:p>
        </p:txBody>
      </p:sp>
      <p:sp>
        <p:nvSpPr>
          <p:cNvPr id="3" name="Content Placeholder 2"/>
          <p:cNvSpPr>
            <a:spLocks noGrp="1"/>
          </p:cNvSpPr>
          <p:nvPr>
            <p:ph idx="1"/>
          </p:nvPr>
        </p:nvSpPr>
        <p:spPr/>
        <p:txBody>
          <a:bodyPr>
            <a:normAutofit/>
          </a:bodyPr>
          <a:lstStyle/>
          <a:p>
            <a:pPr>
              <a:lnSpc>
                <a:spcPct val="200000"/>
              </a:lnSpc>
            </a:pPr>
            <a:r>
              <a:rPr lang="en-US" sz="2600" b="1" i="1" dirty="0">
                <a:solidFill>
                  <a:srgbClr val="002060"/>
                </a:solidFill>
              </a:rPr>
              <a:t>Penetration Tests and Ethical </a:t>
            </a:r>
            <a:r>
              <a:rPr lang="en-US" sz="2600" b="1" i="1" dirty="0" smtClean="0">
                <a:solidFill>
                  <a:srgbClr val="002060"/>
                </a:solidFill>
              </a:rPr>
              <a:t>Hacking</a:t>
            </a:r>
            <a:endParaRPr lang="en-GB" sz="2600" b="1" i="1" dirty="0" smtClean="0">
              <a:solidFill>
                <a:srgbClr val="002060"/>
              </a:solidFill>
            </a:endParaRPr>
          </a:p>
          <a:p>
            <a:pPr>
              <a:lnSpc>
                <a:spcPct val="200000"/>
              </a:lnSpc>
            </a:pPr>
            <a:r>
              <a:rPr lang="en-GB" sz="2600" b="1" i="1" dirty="0" smtClean="0">
                <a:solidFill>
                  <a:srgbClr val="002060"/>
                </a:solidFill>
              </a:rPr>
              <a:t>Intrusion </a:t>
            </a:r>
            <a:r>
              <a:rPr lang="en-GB" sz="2600" b="1" i="1" dirty="0">
                <a:solidFill>
                  <a:srgbClr val="002060"/>
                </a:solidFill>
              </a:rPr>
              <a:t>Detection and Monitoring</a:t>
            </a:r>
          </a:p>
          <a:p>
            <a:pPr>
              <a:lnSpc>
                <a:spcPct val="200000"/>
              </a:lnSpc>
            </a:pPr>
            <a:r>
              <a:rPr lang="en-US" sz="2600" b="1" i="1" dirty="0">
                <a:solidFill>
                  <a:srgbClr val="002060"/>
                </a:solidFill>
              </a:rPr>
              <a:t>Incidence Response and </a:t>
            </a:r>
            <a:r>
              <a:rPr lang="en-US" sz="2600" b="1" i="1" dirty="0" smtClean="0">
                <a:solidFill>
                  <a:srgbClr val="002060"/>
                </a:solidFill>
              </a:rPr>
              <a:t>Management</a:t>
            </a:r>
          </a:p>
          <a:p>
            <a:pPr>
              <a:lnSpc>
                <a:spcPct val="200000"/>
              </a:lnSpc>
            </a:pPr>
            <a:r>
              <a:rPr lang="en-GB" sz="2600" b="1" i="1" dirty="0">
                <a:solidFill>
                  <a:srgbClr val="002060"/>
                </a:solidFill>
              </a:rPr>
              <a:t>Implementing Secure Systems </a:t>
            </a:r>
            <a:endParaRPr lang="en-US" sz="2600" b="1" i="1" dirty="0">
              <a:solidFill>
                <a:srgbClr val="002060"/>
              </a:solidFill>
            </a:endParaRPr>
          </a:p>
          <a:p>
            <a:pPr marL="274320" lvl="1" indent="0">
              <a:lnSpc>
                <a:spcPct val="200000"/>
              </a:lnSpc>
              <a:buNone/>
            </a:pPr>
            <a:endParaRPr lang="en-GB" sz="2600" dirty="0"/>
          </a:p>
          <a:p>
            <a:pPr>
              <a:lnSpc>
                <a:spcPct val="200000"/>
              </a:lnSpc>
            </a:pPr>
            <a:endParaRPr lang="en-US" sz="2600" dirty="0"/>
          </a:p>
        </p:txBody>
      </p:sp>
      <p:grpSp>
        <p:nvGrpSpPr>
          <p:cNvPr id="4" name="Group 3"/>
          <p:cNvGrpSpPr/>
          <p:nvPr/>
        </p:nvGrpSpPr>
        <p:grpSpPr>
          <a:xfrm>
            <a:off x="5724128" y="5805264"/>
            <a:ext cx="3240360" cy="936104"/>
            <a:chOff x="9860690" y="5991576"/>
            <a:chExt cx="2034747" cy="664597"/>
          </a:xfrm>
        </p:grpSpPr>
        <p:pic>
          <p:nvPicPr>
            <p:cNvPr id="5" name="Picture 4"/>
            <p:cNvPicPr>
              <a:picLocks noChangeAspect="1"/>
            </p:cNvPicPr>
            <p:nvPr/>
          </p:nvPicPr>
          <p:blipFill>
            <a:blip r:embed="rId2"/>
            <a:stretch>
              <a:fillRect/>
            </a:stretch>
          </p:blipFill>
          <p:spPr>
            <a:xfrm>
              <a:off x="11016734" y="5997146"/>
              <a:ext cx="878703" cy="659027"/>
            </a:xfrm>
            <a:prstGeom prst="rect">
              <a:avLst/>
            </a:prstGeom>
          </p:spPr>
        </p:pic>
        <p:pic>
          <p:nvPicPr>
            <p:cNvPr id="6" name="Picture 5"/>
            <p:cNvPicPr>
              <a:picLocks noChangeAspect="1"/>
            </p:cNvPicPr>
            <p:nvPr/>
          </p:nvPicPr>
          <p:blipFill>
            <a:blip r:embed="rId3"/>
            <a:stretch>
              <a:fillRect/>
            </a:stretch>
          </p:blipFill>
          <p:spPr>
            <a:xfrm>
              <a:off x="9860690" y="5991576"/>
              <a:ext cx="1081902" cy="664597"/>
            </a:xfrm>
            <a:prstGeom prst="rect">
              <a:avLst/>
            </a:prstGeom>
          </p:spPr>
        </p:pic>
      </p:grpSp>
    </p:spTree>
    <p:extLst>
      <p:ext uri="{BB962C8B-B14F-4D97-AF65-F5344CB8AC3E}">
        <p14:creationId xmlns:p14="http://schemas.microsoft.com/office/powerpoint/2010/main" val="626581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143000"/>
          </a:xfrm>
        </p:spPr>
        <p:txBody>
          <a:bodyPr/>
          <a:lstStyle/>
          <a:p>
            <a:r>
              <a:rPr lang="en-US" dirty="0" err="1" smtClean="0"/>
              <a:t>GameJAM</a:t>
            </a:r>
            <a:endParaRPr lang="en-US" dirty="0"/>
          </a:p>
        </p:txBody>
      </p:sp>
      <p:sp>
        <p:nvSpPr>
          <p:cNvPr id="3" name="Content Placeholder 2"/>
          <p:cNvSpPr>
            <a:spLocks noGrp="1"/>
          </p:cNvSpPr>
          <p:nvPr>
            <p:ph idx="1"/>
          </p:nvPr>
        </p:nvSpPr>
        <p:spPr>
          <a:xfrm>
            <a:off x="457200" y="1331640"/>
            <a:ext cx="8229600" cy="4525963"/>
          </a:xfrm>
        </p:spPr>
        <p:txBody>
          <a:bodyPr>
            <a:normAutofit fontScale="55000" lnSpcReduction="20000"/>
          </a:bodyPr>
          <a:lstStyle/>
          <a:p>
            <a:pPr marL="0" indent="0">
              <a:buNone/>
            </a:pPr>
            <a:r>
              <a:rPr lang="en-US" b="1" i="1" dirty="0"/>
              <a:t>Work Package </a:t>
            </a:r>
            <a:r>
              <a:rPr lang="en-US" b="1" i="1" dirty="0" smtClean="0"/>
              <a:t>2</a:t>
            </a:r>
            <a:r>
              <a:rPr lang="en-US" b="1" i="1" dirty="0"/>
              <a:t>: </a:t>
            </a:r>
            <a:r>
              <a:rPr lang="en-US" b="1" i="1" dirty="0" smtClean="0"/>
              <a:t>Gamification</a:t>
            </a:r>
          </a:p>
          <a:p>
            <a:pPr marL="0" indent="0">
              <a:buNone/>
            </a:pPr>
            <a:endParaRPr lang="en-US" b="1" i="1" dirty="0" smtClean="0"/>
          </a:p>
          <a:p>
            <a:r>
              <a:rPr lang="en-US" dirty="0" err="1" smtClean="0"/>
              <a:t>GameJAM</a:t>
            </a:r>
            <a:r>
              <a:rPr lang="en-US" dirty="0" smtClean="0"/>
              <a:t>  - A Focus-group activity with heterogeneous group of students.</a:t>
            </a:r>
            <a:endParaRPr lang="en-US" dirty="0"/>
          </a:p>
          <a:p>
            <a:endParaRPr lang="en-US" dirty="0"/>
          </a:p>
          <a:p>
            <a:r>
              <a:rPr lang="en-US" dirty="0" smtClean="0"/>
              <a:t>The </a:t>
            </a:r>
            <a:r>
              <a:rPr lang="en-US" dirty="0"/>
              <a:t>students were given a brief talk on cyber-security and </a:t>
            </a:r>
            <a:r>
              <a:rPr lang="en-US" dirty="0" smtClean="0"/>
              <a:t>a pilot </a:t>
            </a:r>
            <a:r>
              <a:rPr lang="en-US" dirty="0"/>
              <a:t>lesson plan and asked to provide idea for possible games that would deliver the learning </a:t>
            </a:r>
            <a:r>
              <a:rPr lang="en-US" dirty="0" smtClean="0"/>
              <a:t>objectives</a:t>
            </a:r>
          </a:p>
          <a:p>
            <a:endParaRPr lang="en-US" dirty="0" smtClean="0"/>
          </a:p>
          <a:p>
            <a:pPr marL="0" indent="0">
              <a:buNone/>
            </a:pPr>
            <a:r>
              <a:rPr lang="en-US" b="1" i="1" dirty="0" smtClean="0"/>
              <a:t>Participant profile</a:t>
            </a:r>
            <a:endParaRPr lang="en-US" b="1" i="1" dirty="0"/>
          </a:p>
          <a:p>
            <a:r>
              <a:rPr lang="en-US" dirty="0" smtClean="0"/>
              <a:t>Level </a:t>
            </a:r>
            <a:r>
              <a:rPr lang="en-US" dirty="0"/>
              <a:t>4, level 5, level 6, level 7 as well as PhD scholars, included gamers as well as non-gamers</a:t>
            </a:r>
          </a:p>
          <a:p>
            <a:r>
              <a:rPr lang="en-US" dirty="0" smtClean="0"/>
              <a:t>Both </a:t>
            </a:r>
            <a:r>
              <a:rPr lang="en-US" dirty="0"/>
              <a:t>male and female students from various backgrounds, age group between </a:t>
            </a:r>
            <a:r>
              <a:rPr lang="en-US" dirty="0" smtClean="0"/>
              <a:t>20-28 </a:t>
            </a:r>
            <a:r>
              <a:rPr lang="en-US" dirty="0"/>
              <a:t>years</a:t>
            </a:r>
          </a:p>
          <a:p>
            <a:endParaRPr lang="en-US" dirty="0"/>
          </a:p>
          <a:p>
            <a:r>
              <a:rPr lang="en-US" dirty="0" smtClean="0"/>
              <a:t>The gamers played different </a:t>
            </a:r>
            <a:r>
              <a:rPr lang="en-US" dirty="0"/>
              <a:t>genres of games </a:t>
            </a:r>
            <a:r>
              <a:rPr lang="en-US" dirty="0" smtClean="0"/>
              <a:t>with varying expertise and </a:t>
            </a:r>
            <a:r>
              <a:rPr lang="en-US" dirty="0"/>
              <a:t>frequency</a:t>
            </a:r>
          </a:p>
          <a:p>
            <a:endParaRPr lang="en-US" dirty="0"/>
          </a:p>
          <a:p>
            <a:r>
              <a:rPr lang="en-US" dirty="0"/>
              <a:t>The Game JAM was facilitated by the students themselves and the outcome of the barnstorming reported to everyone at the end of the </a:t>
            </a:r>
            <a:r>
              <a:rPr lang="en-US" dirty="0" err="1"/>
              <a:t>GameJAM</a:t>
            </a:r>
            <a:r>
              <a:rPr lang="en-US" dirty="0"/>
              <a:t>.</a:t>
            </a:r>
          </a:p>
          <a:p>
            <a:endParaRPr lang="en-US" dirty="0" smtClean="0"/>
          </a:p>
        </p:txBody>
      </p:sp>
      <p:grpSp>
        <p:nvGrpSpPr>
          <p:cNvPr id="4" name="Group 3"/>
          <p:cNvGrpSpPr/>
          <p:nvPr/>
        </p:nvGrpSpPr>
        <p:grpSpPr>
          <a:xfrm>
            <a:off x="6156176" y="5857603"/>
            <a:ext cx="2967676" cy="967455"/>
            <a:chOff x="9860686" y="5991574"/>
            <a:chExt cx="2034751" cy="664599"/>
          </a:xfrm>
        </p:grpSpPr>
        <p:pic>
          <p:nvPicPr>
            <p:cNvPr id="5" name="Picture 4"/>
            <p:cNvPicPr>
              <a:picLocks noChangeAspect="1"/>
            </p:cNvPicPr>
            <p:nvPr/>
          </p:nvPicPr>
          <p:blipFill>
            <a:blip r:embed="rId2"/>
            <a:stretch>
              <a:fillRect/>
            </a:stretch>
          </p:blipFill>
          <p:spPr>
            <a:xfrm>
              <a:off x="11016734" y="5997146"/>
              <a:ext cx="878703" cy="659027"/>
            </a:xfrm>
            <a:prstGeom prst="rect">
              <a:avLst/>
            </a:prstGeom>
          </p:spPr>
        </p:pic>
        <p:pic>
          <p:nvPicPr>
            <p:cNvPr id="6" name="Picture 5"/>
            <p:cNvPicPr>
              <a:picLocks noChangeAspect="1"/>
            </p:cNvPicPr>
            <p:nvPr/>
          </p:nvPicPr>
          <p:blipFill>
            <a:blip r:embed="rId3"/>
            <a:stretch>
              <a:fillRect/>
            </a:stretch>
          </p:blipFill>
          <p:spPr>
            <a:xfrm>
              <a:off x="9860686" y="5991574"/>
              <a:ext cx="1081902" cy="664597"/>
            </a:xfrm>
            <a:prstGeom prst="rect">
              <a:avLst/>
            </a:prstGeom>
          </p:spPr>
        </p:pic>
      </p:grpSp>
    </p:spTree>
    <p:extLst>
      <p:ext uri="{BB962C8B-B14F-4D97-AF65-F5344CB8AC3E}">
        <p14:creationId xmlns:p14="http://schemas.microsoft.com/office/powerpoint/2010/main" val="153628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4427984" y="3140968"/>
            <a:ext cx="4716016" cy="371703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1525" y="-27384"/>
            <a:ext cx="4672475" cy="31899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12" y="3501008"/>
            <a:ext cx="4528459" cy="335699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12" y="-27384"/>
            <a:ext cx="4508037" cy="3645024"/>
          </a:xfrm>
          <a:prstGeom prst="rect">
            <a:avLst/>
          </a:prstGeom>
        </p:spPr>
      </p:pic>
    </p:spTree>
    <p:extLst>
      <p:ext uri="{BB962C8B-B14F-4D97-AF65-F5344CB8AC3E}">
        <p14:creationId xmlns:p14="http://schemas.microsoft.com/office/powerpoint/2010/main" val="1127931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Pilot Lesson Plan </a:t>
            </a:r>
            <a:endParaRPr lang="en-GB" dirty="0"/>
          </a:p>
        </p:txBody>
      </p:sp>
      <p:grpSp>
        <p:nvGrpSpPr>
          <p:cNvPr id="5" name="Group 4"/>
          <p:cNvGrpSpPr/>
          <p:nvPr/>
        </p:nvGrpSpPr>
        <p:grpSpPr>
          <a:xfrm>
            <a:off x="5652120" y="5806480"/>
            <a:ext cx="3347864" cy="1051520"/>
            <a:chOff x="9860690" y="5991576"/>
            <a:chExt cx="2034747" cy="664597"/>
          </a:xfrm>
        </p:grpSpPr>
        <p:pic>
          <p:nvPicPr>
            <p:cNvPr id="6" name="Picture 5"/>
            <p:cNvPicPr>
              <a:picLocks noChangeAspect="1"/>
            </p:cNvPicPr>
            <p:nvPr/>
          </p:nvPicPr>
          <p:blipFill>
            <a:blip r:embed="rId2"/>
            <a:stretch>
              <a:fillRect/>
            </a:stretch>
          </p:blipFill>
          <p:spPr>
            <a:xfrm>
              <a:off x="11016734" y="5997146"/>
              <a:ext cx="878703" cy="659027"/>
            </a:xfrm>
            <a:prstGeom prst="rect">
              <a:avLst/>
            </a:prstGeom>
          </p:spPr>
        </p:pic>
        <p:pic>
          <p:nvPicPr>
            <p:cNvPr id="7" name="Picture 6"/>
            <p:cNvPicPr>
              <a:picLocks noChangeAspect="1"/>
            </p:cNvPicPr>
            <p:nvPr/>
          </p:nvPicPr>
          <p:blipFill>
            <a:blip r:embed="rId3"/>
            <a:stretch>
              <a:fillRect/>
            </a:stretch>
          </p:blipFill>
          <p:spPr>
            <a:xfrm>
              <a:off x="9860690" y="5991576"/>
              <a:ext cx="1081902" cy="664597"/>
            </a:xfrm>
            <a:prstGeom prst="rect">
              <a:avLst/>
            </a:prstGeom>
          </p:spPr>
        </p:pic>
      </p:grpSp>
      <p:sp>
        <p:nvSpPr>
          <p:cNvPr id="3" name="Content Placeholder 2"/>
          <p:cNvSpPr>
            <a:spLocks noGrp="1"/>
          </p:cNvSpPr>
          <p:nvPr>
            <p:ph idx="1"/>
          </p:nvPr>
        </p:nvSpPr>
        <p:spPr/>
        <p:txBody>
          <a:bodyPr>
            <a:normAutofit fontScale="55000" lnSpcReduction="20000"/>
          </a:bodyPr>
          <a:lstStyle/>
          <a:p>
            <a:r>
              <a:rPr lang="en-US" sz="3800" dirty="0" smtClean="0"/>
              <a:t>A pilot lesson plan was designed with the following learning objective</a:t>
            </a:r>
            <a:endParaRPr lang="en-US" sz="3800" dirty="0"/>
          </a:p>
          <a:p>
            <a:endParaRPr lang="en-US" sz="3800" dirty="0" smtClean="0"/>
          </a:p>
          <a:p>
            <a:endParaRPr lang="en-US" dirty="0"/>
          </a:p>
          <a:p>
            <a:r>
              <a:rPr lang="en-US" sz="3800" dirty="0" smtClean="0">
                <a:solidFill>
                  <a:srgbClr val="002060"/>
                </a:solidFill>
              </a:rPr>
              <a:t>At the end of this session the students are expected to be able to</a:t>
            </a:r>
          </a:p>
          <a:p>
            <a:pPr lvl="1">
              <a:lnSpc>
                <a:spcPct val="150000"/>
              </a:lnSpc>
            </a:pPr>
            <a:r>
              <a:rPr lang="en-US" sz="3800" i="1" dirty="0" smtClean="0">
                <a:solidFill>
                  <a:srgbClr val="002060"/>
                </a:solidFill>
              </a:rPr>
              <a:t>Articulate the various cyber-security terminologies and identify them in a given cyber-security scenario</a:t>
            </a:r>
          </a:p>
          <a:p>
            <a:pPr lvl="1">
              <a:lnSpc>
                <a:spcPct val="150000"/>
              </a:lnSpc>
            </a:pPr>
            <a:r>
              <a:rPr lang="en-US" sz="3800" i="1" dirty="0" smtClean="0">
                <a:solidFill>
                  <a:srgbClr val="002060"/>
                </a:solidFill>
              </a:rPr>
              <a:t>Understand the layers of cyber security and articulate the role each layer plays in designing a holistic cyber-security solution.</a:t>
            </a:r>
          </a:p>
          <a:p>
            <a:pPr lvl="1">
              <a:lnSpc>
                <a:spcPct val="150000"/>
              </a:lnSpc>
            </a:pPr>
            <a:r>
              <a:rPr lang="en-US" sz="3800" i="1" dirty="0" smtClean="0">
                <a:solidFill>
                  <a:srgbClr val="002060"/>
                </a:solidFill>
              </a:rPr>
              <a:t>Identify the types of security attacks.</a:t>
            </a:r>
          </a:p>
          <a:p>
            <a:pPr lvl="1">
              <a:lnSpc>
                <a:spcPct val="150000"/>
              </a:lnSpc>
            </a:pPr>
            <a:r>
              <a:rPr lang="en-US" sz="3800" i="1" dirty="0" smtClean="0">
                <a:solidFill>
                  <a:srgbClr val="002060"/>
                </a:solidFill>
              </a:rPr>
              <a:t>Understand and Appraise the goals of security.</a:t>
            </a:r>
          </a:p>
          <a:p>
            <a:pPr lvl="1"/>
            <a:endParaRPr lang="en-US" sz="3200" dirty="0" smtClean="0"/>
          </a:p>
        </p:txBody>
      </p:sp>
    </p:spTree>
    <p:extLst>
      <p:ext uri="{BB962C8B-B14F-4D97-AF65-F5344CB8AC3E}">
        <p14:creationId xmlns:p14="http://schemas.microsoft.com/office/powerpoint/2010/main" val="15681045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a:xfrm>
            <a:off x="457200" y="1268760"/>
            <a:ext cx="8229600" cy="4857403"/>
          </a:xfrm>
        </p:spPr>
        <p:txBody>
          <a:bodyPr>
            <a:normAutofit fontScale="62500" lnSpcReduction="20000"/>
          </a:bodyPr>
          <a:lstStyle/>
          <a:p>
            <a:pPr marL="0" indent="0">
              <a:buNone/>
            </a:pPr>
            <a:r>
              <a:rPr lang="en-US" dirty="0" smtClean="0"/>
              <a:t>The </a:t>
            </a:r>
            <a:r>
              <a:rPr lang="en-US" dirty="0" err="1" smtClean="0"/>
              <a:t>GameJAM</a:t>
            </a:r>
            <a:r>
              <a:rPr lang="en-US" dirty="0" smtClean="0"/>
              <a:t> recordings were analyzed and the outcome listed</a:t>
            </a:r>
          </a:p>
          <a:p>
            <a:endParaRPr lang="en-US" dirty="0" smtClean="0"/>
          </a:p>
          <a:p>
            <a:pPr lvl="1"/>
            <a:r>
              <a:rPr lang="en-US" dirty="0"/>
              <a:t> </a:t>
            </a:r>
            <a:r>
              <a:rPr lang="en-US" b="1" i="1" dirty="0" smtClean="0"/>
              <a:t>Tower </a:t>
            </a:r>
            <a:r>
              <a:rPr lang="en-US" b="1" i="1" dirty="0" err="1" smtClean="0"/>
              <a:t>defence</a:t>
            </a:r>
            <a:r>
              <a:rPr lang="en-US" b="1" i="1" dirty="0"/>
              <a:t> Strategy </a:t>
            </a:r>
            <a:r>
              <a:rPr lang="en-US" dirty="0"/>
              <a:t>- </a:t>
            </a:r>
            <a:r>
              <a:rPr lang="en-US" dirty="0" smtClean="0"/>
              <a:t>is </a:t>
            </a:r>
            <a:r>
              <a:rPr lang="en-US" dirty="0"/>
              <a:t>a type of strategy </a:t>
            </a:r>
            <a:r>
              <a:rPr lang="en-US" dirty="0" smtClean="0"/>
              <a:t>game </a:t>
            </a:r>
            <a:r>
              <a:rPr lang="en-US" dirty="0"/>
              <a:t>where the goal is to defend a player's territories or possessions by obstructing enemy attackers, usually achieved by placing defensive structures on or along their path of </a:t>
            </a:r>
            <a:r>
              <a:rPr lang="en-US" dirty="0" smtClean="0"/>
              <a:t>attack </a:t>
            </a:r>
            <a:r>
              <a:rPr lang="en-US" b="1" i="1" dirty="0" smtClean="0"/>
              <a:t>(</a:t>
            </a:r>
            <a:r>
              <a:rPr lang="en-US" b="1" i="1" dirty="0" smtClean="0">
                <a:solidFill>
                  <a:srgbClr val="C00000"/>
                </a:solidFill>
              </a:rPr>
              <a:t>Learn by Failing)</a:t>
            </a:r>
          </a:p>
          <a:p>
            <a:pPr lvl="1"/>
            <a:endParaRPr lang="en-US" dirty="0" smtClean="0"/>
          </a:p>
          <a:p>
            <a:pPr lvl="1"/>
            <a:r>
              <a:rPr lang="en-US" b="1" i="1" dirty="0" smtClean="0"/>
              <a:t> Attack-Strategy –</a:t>
            </a:r>
            <a:r>
              <a:rPr lang="en-US" i="1" dirty="0" smtClean="0"/>
              <a:t>is a type of games focus </a:t>
            </a:r>
            <a:r>
              <a:rPr lang="en-US" dirty="0" smtClean="0"/>
              <a:t>on </a:t>
            </a:r>
            <a:r>
              <a:rPr lang="en-US" dirty="0"/>
              <a:t>gameplay requiring careful and skillful thinking and planning in order to achieve </a:t>
            </a:r>
            <a:r>
              <a:rPr lang="en-US" dirty="0" smtClean="0"/>
              <a:t>victory. </a:t>
            </a:r>
            <a:r>
              <a:rPr lang="en-US" b="1" i="1" dirty="0" smtClean="0">
                <a:solidFill>
                  <a:srgbClr val="C00000"/>
                </a:solidFill>
              </a:rPr>
              <a:t>(Think Like a Hacker)</a:t>
            </a:r>
          </a:p>
          <a:p>
            <a:pPr lvl="1"/>
            <a:endParaRPr lang="en-US" dirty="0" smtClean="0"/>
          </a:p>
          <a:p>
            <a:pPr lvl="1"/>
            <a:r>
              <a:rPr lang="en-US" b="1" i="1" dirty="0" smtClean="0"/>
              <a:t>Puzzle -  r</a:t>
            </a:r>
            <a:r>
              <a:rPr lang="en-US" dirty="0" smtClean="0"/>
              <a:t>equire </a:t>
            </a:r>
            <a:r>
              <a:rPr lang="en-US" dirty="0"/>
              <a:t>the player to </a:t>
            </a:r>
            <a:r>
              <a:rPr lang="en-US" dirty="0" smtClean="0"/>
              <a:t>solve logic  puzzles or challenges  to navigate through complex layers of a game</a:t>
            </a:r>
            <a:r>
              <a:rPr lang="en-US" i="1" dirty="0" smtClean="0">
                <a:solidFill>
                  <a:srgbClr val="C00000"/>
                </a:solidFill>
              </a:rPr>
              <a:t>.</a:t>
            </a:r>
            <a:r>
              <a:rPr lang="en-US" b="1" i="1" dirty="0" smtClean="0">
                <a:solidFill>
                  <a:srgbClr val="C00000"/>
                </a:solidFill>
              </a:rPr>
              <a:t>(Problem-Solving)</a:t>
            </a:r>
          </a:p>
          <a:p>
            <a:pPr lvl="1"/>
            <a:endParaRPr lang="en-US" dirty="0" smtClean="0"/>
          </a:p>
          <a:p>
            <a:pPr lvl="1"/>
            <a:r>
              <a:rPr lang="en-US" b="1" i="1" dirty="0" smtClean="0"/>
              <a:t>Role-playing - </a:t>
            </a:r>
            <a:r>
              <a:rPr lang="en-US" dirty="0" smtClean="0"/>
              <a:t> Most </a:t>
            </a:r>
            <a:r>
              <a:rPr lang="en-US" dirty="0"/>
              <a:t>of these games cast the player in the role of one or more "adventurers" who specialize in specific skill sets (such as melee combat or casting magic spells) while progressing through a predetermined storyline</a:t>
            </a:r>
            <a:r>
              <a:rPr lang="en-US" dirty="0" smtClean="0"/>
              <a:t>. </a:t>
            </a:r>
            <a:r>
              <a:rPr lang="en-US" b="1" i="1" dirty="0" smtClean="0">
                <a:solidFill>
                  <a:srgbClr val="C00000"/>
                </a:solidFill>
              </a:rPr>
              <a:t>(Student Engagement)</a:t>
            </a:r>
          </a:p>
        </p:txBody>
      </p:sp>
      <p:grpSp>
        <p:nvGrpSpPr>
          <p:cNvPr id="4" name="Group 3"/>
          <p:cNvGrpSpPr/>
          <p:nvPr/>
        </p:nvGrpSpPr>
        <p:grpSpPr>
          <a:xfrm>
            <a:off x="5652120" y="5806480"/>
            <a:ext cx="3347864" cy="1051520"/>
            <a:chOff x="9860690" y="5991576"/>
            <a:chExt cx="2034747" cy="664597"/>
          </a:xfrm>
        </p:grpSpPr>
        <p:pic>
          <p:nvPicPr>
            <p:cNvPr id="5" name="Picture 4"/>
            <p:cNvPicPr>
              <a:picLocks noChangeAspect="1"/>
            </p:cNvPicPr>
            <p:nvPr/>
          </p:nvPicPr>
          <p:blipFill>
            <a:blip r:embed="rId2"/>
            <a:stretch>
              <a:fillRect/>
            </a:stretch>
          </p:blipFill>
          <p:spPr>
            <a:xfrm>
              <a:off x="11016734" y="5997146"/>
              <a:ext cx="878703" cy="659027"/>
            </a:xfrm>
            <a:prstGeom prst="rect">
              <a:avLst/>
            </a:prstGeom>
          </p:spPr>
        </p:pic>
        <p:pic>
          <p:nvPicPr>
            <p:cNvPr id="6" name="Picture 5"/>
            <p:cNvPicPr>
              <a:picLocks noChangeAspect="1"/>
            </p:cNvPicPr>
            <p:nvPr/>
          </p:nvPicPr>
          <p:blipFill>
            <a:blip r:embed="rId3"/>
            <a:stretch>
              <a:fillRect/>
            </a:stretch>
          </p:blipFill>
          <p:spPr>
            <a:xfrm>
              <a:off x="9860690" y="5991576"/>
              <a:ext cx="1081902" cy="664597"/>
            </a:xfrm>
            <a:prstGeom prst="rect">
              <a:avLst/>
            </a:prstGeom>
          </p:spPr>
        </p:pic>
      </p:grpSp>
    </p:spTree>
    <p:extLst>
      <p:ext uri="{BB962C8B-B14F-4D97-AF65-F5344CB8AC3E}">
        <p14:creationId xmlns:p14="http://schemas.microsoft.com/office/powerpoint/2010/main" val="961300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a:t>
            </a:r>
            <a:r>
              <a:rPr lang="en-GB" dirty="0" err="1" smtClean="0"/>
              <a:t>CyberGaTE</a:t>
            </a:r>
            <a:r>
              <a:rPr lang="en-GB" dirty="0" smtClean="0"/>
              <a:t> team</a:t>
            </a:r>
            <a:endParaRPr lang="en-GB" dirty="0"/>
          </a:p>
        </p:txBody>
      </p:sp>
      <p:sp>
        <p:nvSpPr>
          <p:cNvPr id="3" name="Content Placeholder 2"/>
          <p:cNvSpPr>
            <a:spLocks noGrp="1"/>
          </p:cNvSpPr>
          <p:nvPr>
            <p:ph idx="1"/>
          </p:nvPr>
        </p:nvSpPr>
        <p:spPr>
          <a:xfrm>
            <a:off x="1835696" y="1600200"/>
            <a:ext cx="6851104" cy="4876800"/>
          </a:xfrm>
        </p:spPr>
        <p:txBody>
          <a:bodyPr>
            <a:normAutofit fontScale="92500" lnSpcReduction="20000"/>
          </a:bodyPr>
          <a:lstStyle/>
          <a:p>
            <a:r>
              <a:rPr lang="en-GB" dirty="0" smtClean="0"/>
              <a:t>Dr </a:t>
            </a:r>
            <a:r>
              <a:rPr lang="en-GB" dirty="0" err="1" smtClean="0"/>
              <a:t>Chitra</a:t>
            </a:r>
            <a:r>
              <a:rPr lang="en-GB" dirty="0" smtClean="0"/>
              <a:t> </a:t>
            </a:r>
            <a:r>
              <a:rPr lang="en-GB" dirty="0" err="1" smtClean="0"/>
              <a:t>Balakrishna</a:t>
            </a:r>
            <a:endParaRPr lang="en-GB" dirty="0" smtClean="0"/>
          </a:p>
          <a:p>
            <a:pPr marL="0" indent="0">
              <a:buNone/>
            </a:pPr>
            <a:endParaRPr lang="en-GB" dirty="0"/>
          </a:p>
          <a:p>
            <a:endParaRPr lang="en-GB" dirty="0" smtClean="0"/>
          </a:p>
          <a:p>
            <a:r>
              <a:rPr lang="en-GB" dirty="0" smtClean="0"/>
              <a:t>Prof Daniela Romano</a:t>
            </a:r>
          </a:p>
          <a:p>
            <a:pPr marL="0" indent="0">
              <a:buNone/>
            </a:pPr>
            <a:endParaRPr lang="en-GB" dirty="0" smtClean="0"/>
          </a:p>
          <a:p>
            <a:endParaRPr lang="en-GB" dirty="0"/>
          </a:p>
          <a:p>
            <a:r>
              <a:rPr lang="en-GB" dirty="0" smtClean="0"/>
              <a:t>James Coleman</a:t>
            </a:r>
          </a:p>
          <a:p>
            <a:endParaRPr lang="en-GB" dirty="0" smtClean="0"/>
          </a:p>
          <a:p>
            <a:endParaRPr lang="en-GB" dirty="0"/>
          </a:p>
          <a:p>
            <a:r>
              <a:rPr lang="en-GB" dirty="0" smtClean="0"/>
              <a:t>Michael </a:t>
            </a:r>
            <a:r>
              <a:rPr lang="en-GB" dirty="0" err="1" smtClean="0"/>
              <a:t>Banford</a:t>
            </a:r>
            <a:endParaRPr lang="en-GB" dirty="0"/>
          </a:p>
        </p:txBody>
      </p:sp>
      <p:sp>
        <p:nvSpPr>
          <p:cNvPr id="4" name="AutoShape 2" descr="Image result for Dr. Chitra Balakrishn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Image result for Dr. Chitra Balakrishn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Image result for Dr. Chitra Balakrishn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731" y="1484784"/>
            <a:ext cx="1187628" cy="11876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7" name="Picture 9" descr="James Cole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731" y="4113579"/>
            <a:ext cx="1187628" cy="1187629"/>
          </a:xfrm>
          <a:prstGeom prst="rect">
            <a:avLst/>
          </a:prstGeom>
          <a:noFill/>
          <a:extLst>
            <a:ext uri="{909E8E84-426E-40dd-AFC4-6F175D3DCCD1}">
              <a14:hiddenFill xmlns:a14="http://schemas.microsoft.com/office/drawing/2010/main" xmlns="">
                <a:solidFill>
                  <a:srgbClr val="FFFFFF"/>
                </a:solidFill>
              </a14:hiddenFill>
            </a:ext>
          </a:extLst>
        </p:spPr>
      </p:pic>
      <p:pic>
        <p:nvPicPr>
          <p:cNvPr id="205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731" y="2780928"/>
            <a:ext cx="1187628" cy="11876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AutoShape 12" descr="Image result for Michael Banford edge hill"/>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14" descr="Image result for Michael Banford edge hill"/>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65"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522" y="5440635"/>
            <a:ext cx="1200150" cy="12287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14" name="Group 13"/>
          <p:cNvGrpSpPr/>
          <p:nvPr/>
        </p:nvGrpSpPr>
        <p:grpSpPr>
          <a:xfrm>
            <a:off x="6047656" y="5677212"/>
            <a:ext cx="3096344" cy="1196752"/>
            <a:chOff x="9860690" y="5991576"/>
            <a:chExt cx="2034747" cy="664597"/>
          </a:xfrm>
        </p:grpSpPr>
        <p:pic>
          <p:nvPicPr>
            <p:cNvPr id="15" name="Picture 14"/>
            <p:cNvPicPr>
              <a:picLocks noChangeAspect="1"/>
            </p:cNvPicPr>
            <p:nvPr/>
          </p:nvPicPr>
          <p:blipFill>
            <a:blip r:embed="rId6"/>
            <a:stretch>
              <a:fillRect/>
            </a:stretch>
          </p:blipFill>
          <p:spPr>
            <a:xfrm>
              <a:off x="11016734" y="5997146"/>
              <a:ext cx="878703" cy="659027"/>
            </a:xfrm>
            <a:prstGeom prst="rect">
              <a:avLst/>
            </a:prstGeom>
          </p:spPr>
        </p:pic>
        <p:pic>
          <p:nvPicPr>
            <p:cNvPr id="16" name="Picture 15"/>
            <p:cNvPicPr>
              <a:picLocks noChangeAspect="1"/>
            </p:cNvPicPr>
            <p:nvPr/>
          </p:nvPicPr>
          <p:blipFill>
            <a:blip r:embed="rId7"/>
            <a:stretch>
              <a:fillRect/>
            </a:stretch>
          </p:blipFill>
          <p:spPr>
            <a:xfrm>
              <a:off x="9860690" y="5991576"/>
              <a:ext cx="1081902" cy="664597"/>
            </a:xfrm>
            <a:prstGeom prst="rect">
              <a:avLst/>
            </a:prstGeom>
          </p:spPr>
        </p:pic>
      </p:grpSp>
    </p:spTree>
    <p:extLst>
      <p:ext uri="{BB962C8B-B14F-4D97-AF65-F5344CB8AC3E}">
        <p14:creationId xmlns:p14="http://schemas.microsoft.com/office/powerpoint/2010/main" val="578710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p:txBody>
          <a:bodyPr/>
          <a:lstStyle/>
          <a:p>
            <a:r>
              <a:rPr lang="en-US" dirty="0" err="1" smtClean="0"/>
              <a:t>Workpackage</a:t>
            </a:r>
            <a:r>
              <a:rPr lang="en-US" dirty="0" smtClean="0"/>
              <a:t> 3: Implementation</a:t>
            </a:r>
          </a:p>
          <a:p>
            <a:pPr lvl="1"/>
            <a:r>
              <a:rPr lang="en-US" dirty="0" smtClean="0"/>
              <a:t>Student project assistants have been recruited and trained to start building the game and the virtual lab environment</a:t>
            </a:r>
          </a:p>
          <a:p>
            <a:r>
              <a:rPr lang="en-US" dirty="0" err="1" smtClean="0"/>
              <a:t>Workpackage</a:t>
            </a:r>
            <a:r>
              <a:rPr lang="en-US" dirty="0" smtClean="0"/>
              <a:t> 4: Field Trial Evaluation</a:t>
            </a:r>
          </a:p>
          <a:p>
            <a:pPr lvl="1"/>
            <a:r>
              <a:rPr lang="en-US" dirty="0" smtClean="0"/>
              <a:t>The content will be field trialed across three Modules  each at Level 5, Level 6 and Level 7 to evaluate the </a:t>
            </a:r>
            <a:r>
              <a:rPr lang="en-US" dirty="0" err="1" smtClean="0"/>
              <a:t>CyberGaTE</a:t>
            </a:r>
            <a:r>
              <a:rPr lang="en-US" dirty="0" smtClean="0"/>
              <a:t> </a:t>
            </a:r>
            <a:r>
              <a:rPr lang="en-US" dirty="0" smtClean="0"/>
              <a:t>content </a:t>
            </a:r>
            <a:r>
              <a:rPr lang="en-US" dirty="0" smtClean="0"/>
              <a:t>and training </a:t>
            </a:r>
            <a:r>
              <a:rPr lang="en-US" dirty="0" err="1" smtClean="0"/>
              <a:t>envrionment</a:t>
            </a:r>
            <a:r>
              <a:rPr lang="en-US" dirty="0" smtClean="0"/>
              <a:t>.</a:t>
            </a:r>
          </a:p>
          <a:p>
            <a:endParaRPr lang="en-US" dirty="0" smtClean="0"/>
          </a:p>
        </p:txBody>
      </p:sp>
    </p:spTree>
    <p:extLst>
      <p:ext uri="{BB962C8B-B14F-4D97-AF65-F5344CB8AC3E}">
        <p14:creationId xmlns:p14="http://schemas.microsoft.com/office/powerpoint/2010/main" val="645815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normAutofit fontScale="77500" lnSpcReduction="20000"/>
          </a:bodyPr>
          <a:lstStyle/>
          <a:p>
            <a:r>
              <a:rPr lang="en-US" dirty="0" err="1" smtClean="0"/>
              <a:t>CyberGATE</a:t>
            </a:r>
            <a:r>
              <a:rPr lang="en-US" dirty="0" smtClean="0"/>
              <a:t> aims at using gamification to enhance students engagement with the </a:t>
            </a:r>
            <a:r>
              <a:rPr lang="en-US" dirty="0" err="1" smtClean="0"/>
              <a:t>CyberSecurity</a:t>
            </a:r>
            <a:r>
              <a:rPr lang="en-US" dirty="0" smtClean="0"/>
              <a:t> material</a:t>
            </a:r>
          </a:p>
          <a:p>
            <a:endParaRPr lang="en-US" dirty="0"/>
          </a:p>
          <a:p>
            <a:r>
              <a:rPr lang="en-US" dirty="0" smtClean="0"/>
              <a:t>The resources will be delivered using the concept of classroom as a service</a:t>
            </a:r>
          </a:p>
          <a:p>
            <a:endParaRPr lang="en-US" dirty="0"/>
          </a:p>
          <a:p>
            <a:r>
              <a:rPr lang="en-US" dirty="0" smtClean="0"/>
              <a:t>A </a:t>
            </a:r>
            <a:r>
              <a:rPr lang="en-US" dirty="0" err="1" smtClean="0"/>
              <a:t>GameJam</a:t>
            </a:r>
            <a:r>
              <a:rPr lang="en-US" dirty="0" smtClean="0"/>
              <a:t> has ben held to allow the students to brainstorm on possible game scenarios to be used for the gamification</a:t>
            </a:r>
          </a:p>
          <a:p>
            <a:endParaRPr lang="en-US" dirty="0"/>
          </a:p>
          <a:p>
            <a:r>
              <a:rPr lang="en-US" dirty="0" smtClean="0"/>
              <a:t>The gamified resources are </a:t>
            </a:r>
            <a:r>
              <a:rPr lang="en-US" smtClean="0"/>
              <a:t>under development </a:t>
            </a:r>
            <a:r>
              <a:rPr lang="en-US" dirty="0" smtClean="0"/>
              <a:t>an will be tested in the coming Autumn </a:t>
            </a:r>
            <a:endParaRPr lang="en-US" dirty="0"/>
          </a:p>
        </p:txBody>
      </p:sp>
      <p:grpSp>
        <p:nvGrpSpPr>
          <p:cNvPr id="4" name="Group 3"/>
          <p:cNvGrpSpPr/>
          <p:nvPr/>
        </p:nvGrpSpPr>
        <p:grpSpPr>
          <a:xfrm>
            <a:off x="5652120" y="5806480"/>
            <a:ext cx="3347864" cy="1051520"/>
            <a:chOff x="9860690" y="5991576"/>
            <a:chExt cx="2034747" cy="664597"/>
          </a:xfrm>
        </p:grpSpPr>
        <p:pic>
          <p:nvPicPr>
            <p:cNvPr id="5" name="Picture 4"/>
            <p:cNvPicPr>
              <a:picLocks noChangeAspect="1"/>
            </p:cNvPicPr>
            <p:nvPr/>
          </p:nvPicPr>
          <p:blipFill>
            <a:blip r:embed="rId2"/>
            <a:stretch>
              <a:fillRect/>
            </a:stretch>
          </p:blipFill>
          <p:spPr>
            <a:xfrm>
              <a:off x="11016734" y="5997146"/>
              <a:ext cx="878703" cy="659027"/>
            </a:xfrm>
            <a:prstGeom prst="rect">
              <a:avLst/>
            </a:prstGeom>
          </p:spPr>
        </p:pic>
        <p:pic>
          <p:nvPicPr>
            <p:cNvPr id="6" name="Picture 5"/>
            <p:cNvPicPr>
              <a:picLocks noChangeAspect="1"/>
            </p:cNvPicPr>
            <p:nvPr/>
          </p:nvPicPr>
          <p:blipFill>
            <a:blip r:embed="rId3"/>
            <a:stretch>
              <a:fillRect/>
            </a:stretch>
          </p:blipFill>
          <p:spPr>
            <a:xfrm>
              <a:off x="9860690" y="5991576"/>
              <a:ext cx="1081902" cy="664597"/>
            </a:xfrm>
            <a:prstGeom prst="rect">
              <a:avLst/>
            </a:prstGeom>
          </p:spPr>
        </p:pic>
      </p:grpSp>
    </p:spTree>
    <p:extLst>
      <p:ext uri="{BB962C8B-B14F-4D97-AF65-F5344CB8AC3E}">
        <p14:creationId xmlns:p14="http://schemas.microsoft.com/office/powerpoint/2010/main" val="293258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GB" dirty="0"/>
              <a:t>[1] ISACA (2015), 'Global Cybersecurity Status Report', [Available Online] </a:t>
            </a:r>
            <a:r>
              <a:rPr lang="en-GB" dirty="0">
                <a:hlinkClick r:id="rId2"/>
              </a:rPr>
              <a:t>http://www.isaca.org/pages/cybersecurity-global-status-report.aspx</a:t>
            </a:r>
            <a:r>
              <a:rPr lang="en-GB" dirty="0"/>
              <a:t> as accessed on 12th October 2015</a:t>
            </a:r>
            <a:endParaRPr lang="en-US" dirty="0"/>
          </a:p>
          <a:p>
            <a:pPr marL="0" indent="0">
              <a:buNone/>
            </a:pPr>
            <a:r>
              <a:rPr lang="en-US" dirty="0"/>
              <a:t> [2]H M Government (2014), 'Cyber Security Skills - Business perspectives and Government’s next steps', [Available Online] </a:t>
            </a:r>
            <a:r>
              <a:rPr lang="en-US" dirty="0">
                <a:hlinkClick r:id="rId3"/>
              </a:rPr>
              <a:t>https://www.gov.uk/government/uploads/system/uploads/attachment_data/file/289806/bis-14-647-cyber-security-skills-business-perspectives-and-governments-next-steps.pdf</a:t>
            </a:r>
            <a:r>
              <a:rPr lang="en-US" dirty="0"/>
              <a:t> as accessed on 12th October 2015</a:t>
            </a:r>
          </a:p>
          <a:p>
            <a:pPr marL="0" indent="0">
              <a:buNone/>
            </a:pPr>
            <a:r>
              <a:rPr lang="en-GB" dirty="0"/>
              <a:t>[3] </a:t>
            </a:r>
            <a:r>
              <a:rPr lang="en-US" dirty="0" err="1"/>
              <a:t>Bada</a:t>
            </a:r>
            <a:r>
              <a:rPr lang="en-US" dirty="0"/>
              <a:t>, M., </a:t>
            </a:r>
            <a:r>
              <a:rPr lang="en-US" dirty="0" err="1"/>
              <a:t>Sasse</a:t>
            </a:r>
            <a:r>
              <a:rPr lang="en-US" dirty="0"/>
              <a:t>, A., &amp; Nurse, J. R. (2014). Cyber Security Awareness Campaigns: Why do they fail to change </a:t>
            </a:r>
            <a:r>
              <a:rPr lang="en-US" dirty="0" err="1"/>
              <a:t>behaviour</a:t>
            </a:r>
            <a:r>
              <a:rPr lang="en-US" dirty="0"/>
              <a:t>?. Report). Global Cyber Security Centre.</a:t>
            </a:r>
          </a:p>
          <a:p>
            <a:pPr marL="0" indent="0">
              <a:buNone/>
            </a:pPr>
            <a:r>
              <a:rPr lang="en-GB" dirty="0"/>
              <a:t>[4] </a:t>
            </a:r>
            <a:r>
              <a:rPr lang="en-US" dirty="0" err="1"/>
              <a:t>Klopfer</a:t>
            </a:r>
            <a:r>
              <a:rPr lang="en-US" dirty="0"/>
              <a:t>, E., </a:t>
            </a:r>
            <a:r>
              <a:rPr lang="en-US" dirty="0" err="1"/>
              <a:t>Osterweil</a:t>
            </a:r>
            <a:r>
              <a:rPr lang="en-US" dirty="0"/>
              <a:t>, S., &amp; </a:t>
            </a:r>
            <a:r>
              <a:rPr lang="en-US" dirty="0" err="1"/>
              <a:t>Salen</a:t>
            </a:r>
            <a:r>
              <a:rPr lang="en-US" dirty="0"/>
              <a:t>, K. (2009). Moving learning games forward. </a:t>
            </a:r>
          </a:p>
          <a:p>
            <a:pPr marL="0" indent="0">
              <a:buNone/>
            </a:pPr>
            <a:r>
              <a:rPr lang="en-GB" dirty="0"/>
              <a:t>[5] </a:t>
            </a:r>
            <a:r>
              <a:rPr lang="en-US" dirty="0"/>
              <a:t>Adams, M., &amp; </a:t>
            </a:r>
            <a:r>
              <a:rPr lang="en-US" dirty="0" err="1"/>
              <a:t>Makramalla</a:t>
            </a:r>
            <a:r>
              <a:rPr lang="en-US" dirty="0"/>
              <a:t>, M. (2015). Cybersecurity Skills Training: An Attacker-Centric Gamified Approach. </a:t>
            </a:r>
            <a:r>
              <a:rPr lang="en-US" i="1" dirty="0"/>
              <a:t>Technology Innovation Management Review</a:t>
            </a:r>
            <a:r>
              <a:rPr lang="en-US" dirty="0"/>
              <a:t>, </a:t>
            </a:r>
            <a:r>
              <a:rPr lang="en-US" i="1" dirty="0"/>
              <a:t>5</a:t>
            </a:r>
            <a:r>
              <a:rPr lang="en-US" dirty="0"/>
              <a:t>(1</a:t>
            </a:r>
            <a:r>
              <a:rPr lang="en-US" dirty="0" smtClean="0"/>
              <a:t>).</a:t>
            </a:r>
            <a:endParaRPr lang="en-US" dirty="0"/>
          </a:p>
        </p:txBody>
      </p:sp>
    </p:spTree>
    <p:extLst>
      <p:ext uri="{BB962C8B-B14F-4D97-AF65-F5344CB8AC3E}">
        <p14:creationId xmlns:p14="http://schemas.microsoft.com/office/powerpoint/2010/main" val="880849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203200" y="1761565"/>
            <a:ext cx="8940800" cy="4289611"/>
          </a:xfrm>
        </p:spPr>
        <p:txBody>
          <a:bodyPr>
            <a:noAutofit/>
          </a:bodyPr>
          <a:lstStyle/>
          <a:p>
            <a:pPr>
              <a:buFont typeface="Wingdings" panose="05000000000000000000" pitchFamily="2" charset="2"/>
              <a:buChar char="v"/>
            </a:pPr>
            <a:r>
              <a:rPr lang="en-GB" sz="2800" dirty="0" smtClean="0"/>
              <a:t>Need for </a:t>
            </a:r>
            <a:r>
              <a:rPr lang="en-GB" sz="2800" dirty="0" smtClean="0">
                <a:solidFill>
                  <a:srgbClr val="FF0000"/>
                </a:solidFill>
              </a:rPr>
              <a:t>Change </a:t>
            </a:r>
            <a:r>
              <a:rPr lang="en-GB" sz="2800" dirty="0" smtClean="0"/>
              <a:t>in Cyber Security education</a:t>
            </a:r>
          </a:p>
          <a:p>
            <a:pPr>
              <a:buFont typeface="Wingdings" panose="05000000000000000000" pitchFamily="2" charset="2"/>
              <a:buChar char="v"/>
            </a:pPr>
            <a:r>
              <a:rPr lang="en-GB" sz="2800" dirty="0" err="1" smtClean="0"/>
              <a:t>CyberGaTE</a:t>
            </a:r>
            <a:r>
              <a:rPr lang="en-GB" sz="2800" dirty="0" smtClean="0"/>
              <a:t>  - Project Aims and Objectives</a:t>
            </a:r>
          </a:p>
          <a:p>
            <a:pPr>
              <a:buFont typeface="Wingdings" panose="05000000000000000000" pitchFamily="2" charset="2"/>
              <a:buChar char="v"/>
            </a:pPr>
            <a:r>
              <a:rPr lang="en-GB" sz="2800" dirty="0" smtClean="0"/>
              <a:t>Why Gamification?</a:t>
            </a:r>
          </a:p>
          <a:p>
            <a:pPr>
              <a:buFont typeface="Wingdings" panose="05000000000000000000" pitchFamily="2" charset="2"/>
              <a:buChar char="v"/>
            </a:pPr>
            <a:r>
              <a:rPr lang="en-GB" sz="2800" dirty="0" err="1" smtClean="0"/>
              <a:t>CyberGaTE</a:t>
            </a:r>
            <a:r>
              <a:rPr lang="en-GB" sz="2800" dirty="0" smtClean="0"/>
              <a:t> – Student as Pro-</a:t>
            </a:r>
            <a:r>
              <a:rPr lang="en-GB" sz="2800" dirty="0" err="1" smtClean="0"/>
              <a:t>Sumers</a:t>
            </a:r>
            <a:endParaRPr lang="en-GB" sz="2800" dirty="0" smtClean="0"/>
          </a:p>
          <a:p>
            <a:pPr>
              <a:buFont typeface="Wingdings" panose="05000000000000000000" pitchFamily="2" charset="2"/>
              <a:buChar char="v"/>
            </a:pPr>
            <a:r>
              <a:rPr lang="en-GB" sz="2800" dirty="0" smtClean="0"/>
              <a:t>Work in Progress</a:t>
            </a:r>
            <a:endParaRPr lang="en-GB" sz="2800" dirty="0"/>
          </a:p>
          <a:p>
            <a:pPr>
              <a:buFont typeface="Wingdings" panose="05000000000000000000" pitchFamily="2" charset="2"/>
              <a:buChar char="v"/>
            </a:pPr>
            <a:r>
              <a:rPr lang="en-GB" sz="2800" dirty="0" err="1" smtClean="0"/>
              <a:t>GameJAM</a:t>
            </a:r>
            <a:endParaRPr lang="en-GB" sz="2800" dirty="0" smtClean="0"/>
          </a:p>
          <a:p>
            <a:pPr>
              <a:buFont typeface="Wingdings" panose="05000000000000000000" pitchFamily="2" charset="2"/>
              <a:buChar char="v"/>
            </a:pPr>
            <a:r>
              <a:rPr lang="en-GB" sz="2800" dirty="0" smtClean="0"/>
              <a:t>Results</a:t>
            </a:r>
            <a:endParaRPr lang="en-GB" sz="2800" dirty="0"/>
          </a:p>
          <a:p>
            <a:pPr>
              <a:buFont typeface="Wingdings" panose="05000000000000000000" pitchFamily="2" charset="2"/>
              <a:buChar char="v"/>
            </a:pPr>
            <a:endParaRPr lang="en-US" sz="2800" dirty="0"/>
          </a:p>
        </p:txBody>
      </p:sp>
      <p:grpSp>
        <p:nvGrpSpPr>
          <p:cNvPr id="5" name="Group 4"/>
          <p:cNvGrpSpPr/>
          <p:nvPr/>
        </p:nvGrpSpPr>
        <p:grpSpPr>
          <a:xfrm>
            <a:off x="5868144" y="5661248"/>
            <a:ext cx="3096344" cy="1196752"/>
            <a:chOff x="9860690" y="5991576"/>
            <a:chExt cx="2034747" cy="664597"/>
          </a:xfrm>
        </p:grpSpPr>
        <p:pic>
          <p:nvPicPr>
            <p:cNvPr id="6" name="Picture 5"/>
            <p:cNvPicPr>
              <a:picLocks noChangeAspect="1"/>
            </p:cNvPicPr>
            <p:nvPr/>
          </p:nvPicPr>
          <p:blipFill>
            <a:blip r:embed="rId2"/>
            <a:stretch>
              <a:fillRect/>
            </a:stretch>
          </p:blipFill>
          <p:spPr>
            <a:xfrm>
              <a:off x="11016734" y="5997146"/>
              <a:ext cx="878703" cy="659027"/>
            </a:xfrm>
            <a:prstGeom prst="rect">
              <a:avLst/>
            </a:prstGeom>
          </p:spPr>
        </p:pic>
        <p:pic>
          <p:nvPicPr>
            <p:cNvPr id="7" name="Picture 6"/>
            <p:cNvPicPr>
              <a:picLocks noChangeAspect="1"/>
            </p:cNvPicPr>
            <p:nvPr/>
          </p:nvPicPr>
          <p:blipFill>
            <a:blip r:embed="rId3"/>
            <a:stretch>
              <a:fillRect/>
            </a:stretch>
          </p:blipFill>
          <p:spPr>
            <a:xfrm>
              <a:off x="9860690" y="5991576"/>
              <a:ext cx="1081902" cy="664597"/>
            </a:xfrm>
            <a:prstGeom prst="rect">
              <a:avLst/>
            </a:prstGeom>
          </p:spPr>
        </p:pic>
      </p:grpSp>
    </p:spTree>
    <p:extLst>
      <p:ext uri="{BB962C8B-B14F-4D97-AF65-F5344CB8AC3E}">
        <p14:creationId xmlns:p14="http://schemas.microsoft.com/office/powerpoint/2010/main" val="10846933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en-US" i="1" dirty="0" smtClean="0"/>
              <a:t>Based on two important studies </a:t>
            </a:r>
            <a:r>
              <a:rPr lang="en-GB" dirty="0"/>
              <a:t>ISACA (2015</a:t>
            </a:r>
            <a:r>
              <a:rPr lang="en-GB" dirty="0" smtClean="0"/>
              <a:t>) and </a:t>
            </a:r>
            <a:r>
              <a:rPr lang="en-GB" dirty="0"/>
              <a:t>H M Government (2014)</a:t>
            </a:r>
            <a:r>
              <a:rPr lang="en-US" i="1" dirty="0" smtClean="0"/>
              <a:t>.</a:t>
            </a:r>
          </a:p>
          <a:p>
            <a:r>
              <a:rPr lang="en-US" i="1" dirty="0" smtClean="0"/>
              <a:t>There is a clear shortage of cyber security professionals within UK, while the cyber-threats are on an exponential increase.</a:t>
            </a:r>
          </a:p>
          <a:p>
            <a:r>
              <a:rPr lang="en-US" i="1" dirty="0" smtClean="0"/>
              <a:t>Despite the fact that nearly 70% of the 130 Universities in UK offer some form of cyber security courses.</a:t>
            </a:r>
          </a:p>
          <a:p>
            <a:r>
              <a:rPr lang="en-US" i="1" dirty="0"/>
              <a:t>Fresh graduates </a:t>
            </a:r>
            <a:r>
              <a:rPr lang="en-US" i="1" dirty="0" smtClean="0"/>
              <a:t>lack  real-world skills  </a:t>
            </a:r>
            <a:r>
              <a:rPr lang="en-US" i="1" dirty="0"/>
              <a:t>that employers </a:t>
            </a:r>
            <a:r>
              <a:rPr lang="en-US" i="1" dirty="0" smtClean="0"/>
              <a:t>demand</a:t>
            </a:r>
          </a:p>
          <a:p>
            <a:r>
              <a:rPr lang="en-US" i="1" dirty="0" smtClean="0"/>
              <a:t>Employers </a:t>
            </a:r>
            <a:r>
              <a:rPr lang="en-US" i="1" dirty="0"/>
              <a:t>value experience more than academic </a:t>
            </a:r>
            <a:r>
              <a:rPr lang="en-US" i="1" dirty="0" smtClean="0"/>
              <a:t>qualifications.</a:t>
            </a:r>
          </a:p>
          <a:p>
            <a:pPr marL="0" indent="0">
              <a:buNone/>
            </a:pPr>
            <a:endParaRPr lang="en-US" i="1" dirty="0" smtClean="0"/>
          </a:p>
          <a:p>
            <a:pPr marL="0" indent="0">
              <a:buNone/>
            </a:pPr>
            <a:endParaRPr lang="en-US" i="1" dirty="0" smtClean="0"/>
          </a:p>
          <a:p>
            <a:pPr marL="0" indent="0">
              <a:buNone/>
            </a:pPr>
            <a:endParaRPr lang="en-US" i="1" dirty="0"/>
          </a:p>
        </p:txBody>
      </p:sp>
      <p:grpSp>
        <p:nvGrpSpPr>
          <p:cNvPr id="4" name="Group 3"/>
          <p:cNvGrpSpPr/>
          <p:nvPr/>
        </p:nvGrpSpPr>
        <p:grpSpPr>
          <a:xfrm>
            <a:off x="6000800" y="5877272"/>
            <a:ext cx="3143200" cy="946430"/>
            <a:chOff x="9860690" y="5991576"/>
            <a:chExt cx="2034747" cy="664597"/>
          </a:xfrm>
        </p:grpSpPr>
        <p:pic>
          <p:nvPicPr>
            <p:cNvPr id="5" name="Picture 4"/>
            <p:cNvPicPr>
              <a:picLocks noChangeAspect="1"/>
            </p:cNvPicPr>
            <p:nvPr/>
          </p:nvPicPr>
          <p:blipFill>
            <a:blip r:embed="rId3"/>
            <a:stretch>
              <a:fillRect/>
            </a:stretch>
          </p:blipFill>
          <p:spPr>
            <a:xfrm>
              <a:off x="11016734" y="5997146"/>
              <a:ext cx="878703" cy="659027"/>
            </a:xfrm>
            <a:prstGeom prst="rect">
              <a:avLst/>
            </a:prstGeom>
          </p:spPr>
        </p:pic>
        <p:pic>
          <p:nvPicPr>
            <p:cNvPr id="6" name="Picture 5"/>
            <p:cNvPicPr>
              <a:picLocks noChangeAspect="1"/>
            </p:cNvPicPr>
            <p:nvPr/>
          </p:nvPicPr>
          <p:blipFill>
            <a:blip r:embed="rId4"/>
            <a:stretch>
              <a:fillRect/>
            </a:stretch>
          </p:blipFill>
          <p:spPr>
            <a:xfrm>
              <a:off x="9860690" y="5991576"/>
              <a:ext cx="1081902" cy="664597"/>
            </a:xfrm>
            <a:prstGeom prst="rect">
              <a:avLst/>
            </a:prstGeom>
          </p:spPr>
        </p:pic>
      </p:grpSp>
    </p:spTree>
    <p:extLst>
      <p:ext uri="{BB962C8B-B14F-4D97-AF65-F5344CB8AC3E}">
        <p14:creationId xmlns:p14="http://schemas.microsoft.com/office/powerpoint/2010/main" val="17105131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Need for Change in Cyber-Security Education</a:t>
            </a:r>
            <a:endParaRPr lang="en-US" dirty="0"/>
          </a:p>
        </p:txBody>
      </p:sp>
      <p:sp>
        <p:nvSpPr>
          <p:cNvPr id="3" name="Content Placeholder 2"/>
          <p:cNvSpPr>
            <a:spLocks noGrp="1"/>
          </p:cNvSpPr>
          <p:nvPr>
            <p:ph idx="1"/>
          </p:nvPr>
        </p:nvSpPr>
        <p:spPr>
          <a:xfrm>
            <a:off x="457200" y="1600200"/>
            <a:ext cx="8229600" cy="4925144"/>
          </a:xfrm>
        </p:spPr>
        <p:txBody>
          <a:bodyPr>
            <a:noAutofit/>
          </a:bodyPr>
          <a:lstStyle/>
          <a:p>
            <a:r>
              <a:rPr lang="en-US" sz="2000" dirty="0"/>
              <a:t>An effective cyber-security training calls for change of </a:t>
            </a:r>
            <a:r>
              <a:rPr lang="en-US" sz="2000" dirty="0" smtClean="0"/>
              <a:t>behavior </a:t>
            </a:r>
            <a:r>
              <a:rPr lang="en-US" sz="2000" dirty="0"/>
              <a:t>that requires more than providing information about risks and reactive </a:t>
            </a:r>
            <a:r>
              <a:rPr lang="en-US" sz="2000" dirty="0" smtClean="0"/>
              <a:t>behaviors.</a:t>
            </a:r>
            <a:endParaRPr lang="en-US" sz="2000" dirty="0"/>
          </a:p>
          <a:p>
            <a:endParaRPr lang="en-US" sz="2000" dirty="0"/>
          </a:p>
          <a:p>
            <a:r>
              <a:rPr lang="en-US" sz="2000" dirty="0"/>
              <a:t> Understanding of how different people perceive risks is critical to effective </a:t>
            </a:r>
            <a:r>
              <a:rPr lang="en-US" sz="2000" dirty="0" smtClean="0"/>
              <a:t>training</a:t>
            </a:r>
          </a:p>
          <a:p>
            <a:pPr marL="0" indent="0">
              <a:buNone/>
            </a:pPr>
            <a:r>
              <a:rPr lang="en-US" sz="2800" i="1" dirty="0">
                <a:solidFill>
                  <a:srgbClr val="C00000"/>
                </a:solidFill>
              </a:rPr>
              <a:t>	</a:t>
            </a:r>
            <a:r>
              <a:rPr lang="en-US" sz="2800" i="1" dirty="0" smtClean="0">
                <a:solidFill>
                  <a:srgbClr val="C00000"/>
                </a:solidFill>
              </a:rPr>
              <a:t>		The GAP</a:t>
            </a:r>
            <a:endParaRPr lang="en-US" sz="2800" i="1" dirty="0">
              <a:solidFill>
                <a:srgbClr val="C00000"/>
              </a:solidFill>
            </a:endParaRPr>
          </a:p>
          <a:p>
            <a:endParaRPr lang="en-US" sz="2000" dirty="0" smtClean="0"/>
          </a:p>
          <a:p>
            <a:r>
              <a:rPr lang="en-US" sz="2000" dirty="0" smtClean="0"/>
              <a:t>Most </a:t>
            </a:r>
            <a:r>
              <a:rPr lang="en-US" sz="2000" dirty="0"/>
              <a:t>cyber-security teaching methods use defensive strategies, in line with the current dominant practice in cybersecurity which is to react, largely, to attacks and not engage in anticipatory or offensive </a:t>
            </a:r>
            <a:r>
              <a:rPr lang="en-US" sz="2000" dirty="0" smtClean="0"/>
              <a:t>strategies</a:t>
            </a:r>
          </a:p>
          <a:p>
            <a:endParaRPr lang="en-US" sz="2000" dirty="0"/>
          </a:p>
          <a:p>
            <a:r>
              <a:rPr lang="en-US" sz="2000" dirty="0"/>
              <a:t>There is a general lack of attacker-centricity, the characteristics of attackers are seldom incorporated in training in order to understand these attackers or anticipate their attack</a:t>
            </a:r>
          </a:p>
          <a:p>
            <a:endParaRPr lang="en-US" sz="2000" dirty="0"/>
          </a:p>
          <a:p>
            <a:endParaRPr lang="en-US" sz="2000" dirty="0"/>
          </a:p>
          <a:p>
            <a:endParaRPr lang="en-US" sz="2000" dirty="0"/>
          </a:p>
        </p:txBody>
      </p:sp>
    </p:spTree>
    <p:extLst>
      <p:ext uri="{BB962C8B-B14F-4D97-AF65-F5344CB8AC3E}">
        <p14:creationId xmlns:p14="http://schemas.microsoft.com/office/powerpoint/2010/main" val="21240995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31" y="-243408"/>
            <a:ext cx="8507288" cy="990600"/>
          </a:xfrm>
        </p:spPr>
        <p:txBody>
          <a:bodyPr/>
          <a:lstStyle/>
          <a:p>
            <a:r>
              <a:rPr lang="en-US" dirty="0" err="1" smtClean="0"/>
              <a:t>CyberGaTE</a:t>
            </a:r>
            <a:r>
              <a:rPr lang="en-US" dirty="0" smtClean="0"/>
              <a:t>: Objectives</a:t>
            </a:r>
            <a:endParaRPr lang="en-US" dirty="0"/>
          </a:p>
        </p:txBody>
      </p:sp>
      <p:sp>
        <p:nvSpPr>
          <p:cNvPr id="3" name="Content Placeholder 2"/>
          <p:cNvSpPr>
            <a:spLocks noGrp="1"/>
          </p:cNvSpPr>
          <p:nvPr>
            <p:ph idx="1"/>
          </p:nvPr>
        </p:nvSpPr>
        <p:spPr>
          <a:xfrm>
            <a:off x="449356" y="908720"/>
            <a:ext cx="8219256" cy="4708848"/>
          </a:xfrm>
        </p:spPr>
        <p:txBody>
          <a:bodyPr>
            <a:noAutofit/>
          </a:bodyPr>
          <a:lstStyle/>
          <a:p>
            <a:r>
              <a:rPr lang="en-GB" sz="2000" dirty="0" smtClean="0"/>
              <a:t>Develop </a:t>
            </a:r>
            <a:r>
              <a:rPr lang="en-GB" sz="2000" dirty="0"/>
              <a:t>a holistic </a:t>
            </a:r>
            <a:r>
              <a:rPr lang="en-GB" sz="2000" dirty="0" smtClean="0"/>
              <a:t>game-based cyber</a:t>
            </a:r>
            <a:r>
              <a:rPr lang="en-GB" sz="2000" dirty="0"/>
              <a:t>-security training environment </a:t>
            </a:r>
            <a:endParaRPr lang="en-GB" sz="2000" dirty="0" smtClean="0"/>
          </a:p>
          <a:p>
            <a:endParaRPr lang="en-GB" sz="2000" dirty="0" smtClean="0"/>
          </a:p>
          <a:p>
            <a:r>
              <a:rPr lang="en-GB" sz="2000" dirty="0">
                <a:solidFill>
                  <a:srgbClr val="292934"/>
                </a:solidFill>
              </a:rPr>
              <a:t>The environment </a:t>
            </a:r>
            <a:r>
              <a:rPr lang="en-GB" sz="2000" dirty="0" smtClean="0">
                <a:solidFill>
                  <a:srgbClr val="292934"/>
                </a:solidFill>
              </a:rPr>
              <a:t>to incorporate various </a:t>
            </a:r>
            <a:r>
              <a:rPr lang="en-GB" sz="2000" dirty="0">
                <a:solidFill>
                  <a:srgbClr val="292934"/>
                </a:solidFill>
              </a:rPr>
              <a:t>elements of </a:t>
            </a:r>
            <a:r>
              <a:rPr lang="en-GB" sz="2000" dirty="0" smtClean="0">
                <a:solidFill>
                  <a:srgbClr val="292934"/>
                </a:solidFill>
              </a:rPr>
              <a:t>real-life ( Challenge-based, ‘think-like-a-hacker’) </a:t>
            </a:r>
            <a:r>
              <a:rPr lang="en-GB" sz="2000" dirty="0">
                <a:solidFill>
                  <a:srgbClr val="292934"/>
                </a:solidFill>
              </a:rPr>
              <a:t>scenarios </a:t>
            </a:r>
            <a:r>
              <a:rPr lang="en-GB" sz="2000" dirty="0" smtClean="0">
                <a:solidFill>
                  <a:srgbClr val="292934"/>
                </a:solidFill>
              </a:rPr>
              <a:t>that would </a:t>
            </a:r>
            <a:r>
              <a:rPr lang="en-GB" sz="2000" dirty="0">
                <a:solidFill>
                  <a:srgbClr val="292934"/>
                </a:solidFill>
              </a:rPr>
              <a:t>have learners </a:t>
            </a:r>
            <a:r>
              <a:rPr lang="en-GB" sz="2000" dirty="0" smtClean="0">
                <a:solidFill>
                  <a:srgbClr val="292934"/>
                </a:solidFill>
              </a:rPr>
              <a:t>as active participants</a:t>
            </a:r>
          </a:p>
          <a:p>
            <a:endParaRPr lang="en-GB" sz="2000" dirty="0">
              <a:solidFill>
                <a:srgbClr val="292934"/>
              </a:solidFill>
            </a:endParaRPr>
          </a:p>
          <a:p>
            <a:r>
              <a:rPr lang="en-GB" sz="2000" dirty="0" smtClean="0"/>
              <a:t>Gamification enables to balance the offensive  and defensive cyber-security training</a:t>
            </a:r>
          </a:p>
          <a:p>
            <a:endParaRPr lang="en-GB" sz="2000" dirty="0" smtClean="0"/>
          </a:p>
          <a:p>
            <a:r>
              <a:rPr lang="en-GB" sz="2000" dirty="0" smtClean="0"/>
              <a:t>Use known </a:t>
            </a:r>
            <a:r>
              <a:rPr lang="en-GB" sz="2000" dirty="0"/>
              <a:t>characteristics of cyber-attackers to train participants in anticipating an attacker's motivation and behaviour in carrying out certain attack</a:t>
            </a:r>
          </a:p>
          <a:p>
            <a:endParaRPr lang="en-GB" sz="2000" dirty="0" smtClean="0"/>
          </a:p>
          <a:p>
            <a:pPr lvl="0"/>
            <a:r>
              <a:rPr lang="en-GB" sz="2000" dirty="0" smtClean="0">
                <a:solidFill>
                  <a:srgbClr val="292934"/>
                </a:solidFill>
              </a:rPr>
              <a:t>The gamified </a:t>
            </a:r>
            <a:r>
              <a:rPr lang="en-GB" sz="2000" dirty="0">
                <a:solidFill>
                  <a:srgbClr val="292934"/>
                </a:solidFill>
              </a:rPr>
              <a:t>learning resources </a:t>
            </a:r>
            <a:r>
              <a:rPr lang="en-GB" sz="2000" dirty="0" smtClean="0">
                <a:solidFill>
                  <a:srgbClr val="292934"/>
                </a:solidFill>
              </a:rPr>
              <a:t>are to be </a:t>
            </a:r>
            <a:r>
              <a:rPr lang="en-GB" sz="2000" dirty="0">
                <a:solidFill>
                  <a:srgbClr val="292934"/>
                </a:solidFill>
              </a:rPr>
              <a:t>hosted on a virtual training environment using the innovative concept of ‘</a:t>
            </a:r>
            <a:r>
              <a:rPr lang="en-GB" sz="2000" b="1" i="1" dirty="0">
                <a:solidFill>
                  <a:srgbClr val="C00000"/>
                </a:solidFill>
              </a:rPr>
              <a:t>Classroom as a Service</a:t>
            </a:r>
            <a:r>
              <a:rPr lang="en-GB" sz="2000" b="1" i="1" dirty="0" smtClean="0">
                <a:solidFill>
                  <a:srgbClr val="C00000"/>
                </a:solidFill>
              </a:rPr>
              <a:t>’</a:t>
            </a:r>
          </a:p>
          <a:p>
            <a:pPr marL="0" indent="0">
              <a:buNone/>
            </a:pPr>
            <a:r>
              <a:rPr lang="en-GB" sz="2000" dirty="0"/>
              <a:t> </a:t>
            </a:r>
            <a:endParaRPr lang="en-US" sz="2000" dirty="0"/>
          </a:p>
        </p:txBody>
      </p:sp>
      <p:grpSp>
        <p:nvGrpSpPr>
          <p:cNvPr id="4" name="Group 3"/>
          <p:cNvGrpSpPr/>
          <p:nvPr/>
        </p:nvGrpSpPr>
        <p:grpSpPr>
          <a:xfrm>
            <a:off x="6000800" y="5949280"/>
            <a:ext cx="3143200" cy="874422"/>
            <a:chOff x="9860690" y="5991576"/>
            <a:chExt cx="2034747" cy="664597"/>
          </a:xfrm>
        </p:grpSpPr>
        <p:pic>
          <p:nvPicPr>
            <p:cNvPr id="5" name="Picture 4"/>
            <p:cNvPicPr>
              <a:picLocks noChangeAspect="1"/>
            </p:cNvPicPr>
            <p:nvPr/>
          </p:nvPicPr>
          <p:blipFill>
            <a:blip r:embed="rId3"/>
            <a:stretch>
              <a:fillRect/>
            </a:stretch>
          </p:blipFill>
          <p:spPr>
            <a:xfrm>
              <a:off x="11016734" y="5997146"/>
              <a:ext cx="878703" cy="659027"/>
            </a:xfrm>
            <a:prstGeom prst="rect">
              <a:avLst/>
            </a:prstGeom>
          </p:spPr>
        </p:pic>
        <p:pic>
          <p:nvPicPr>
            <p:cNvPr id="6" name="Picture 5"/>
            <p:cNvPicPr>
              <a:picLocks noChangeAspect="1"/>
            </p:cNvPicPr>
            <p:nvPr/>
          </p:nvPicPr>
          <p:blipFill>
            <a:blip r:embed="rId4"/>
            <a:stretch>
              <a:fillRect/>
            </a:stretch>
          </p:blipFill>
          <p:spPr>
            <a:xfrm>
              <a:off x="9860690" y="5991576"/>
              <a:ext cx="1081902" cy="664597"/>
            </a:xfrm>
            <a:prstGeom prst="rect">
              <a:avLst/>
            </a:prstGeom>
          </p:spPr>
        </p:pic>
      </p:grpSp>
    </p:spTree>
    <p:extLst>
      <p:ext uri="{BB962C8B-B14F-4D97-AF65-F5344CB8AC3E}">
        <p14:creationId xmlns:p14="http://schemas.microsoft.com/office/powerpoint/2010/main" val="2126785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Innovative Pedagogical Practices</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err="1" smtClean="0"/>
              <a:t>CyberGaTE</a:t>
            </a:r>
            <a:r>
              <a:rPr lang="en-US" sz="2000" dirty="0" smtClean="0"/>
              <a:t> Innovation in Content Creation and Delivery</a:t>
            </a:r>
          </a:p>
          <a:p>
            <a:endParaRPr lang="en-US" sz="2000" dirty="0" smtClean="0"/>
          </a:p>
          <a:p>
            <a:pPr marL="0" indent="0">
              <a:buNone/>
            </a:pPr>
            <a:r>
              <a:rPr lang="en-US" sz="2000" dirty="0" smtClean="0"/>
              <a:t>Content Creation:</a:t>
            </a:r>
          </a:p>
          <a:p>
            <a:r>
              <a:rPr lang="en-US" sz="2000" dirty="0" smtClean="0"/>
              <a:t>Concepts of Problem-based/Challenge-based Learning  </a:t>
            </a:r>
          </a:p>
          <a:p>
            <a:pPr lvl="1"/>
            <a:r>
              <a:rPr lang="en-US" sz="1400" dirty="0" smtClean="0"/>
              <a:t>drawn  from our previous project Cyber Security Knowledge Exchange(CSKE)</a:t>
            </a:r>
          </a:p>
          <a:p>
            <a:r>
              <a:rPr lang="en-US" sz="2000" dirty="0" smtClean="0"/>
              <a:t>Gamification</a:t>
            </a:r>
          </a:p>
          <a:p>
            <a:pPr lvl="1"/>
            <a:r>
              <a:rPr lang="en-US" sz="1800" dirty="0" smtClean="0"/>
              <a:t>Tool for student engagement and for effective learning of cyber-security concepts</a:t>
            </a:r>
          </a:p>
          <a:p>
            <a:pPr marL="0" indent="0">
              <a:buNone/>
            </a:pPr>
            <a:endParaRPr lang="en-US" sz="2000" dirty="0" smtClean="0"/>
          </a:p>
          <a:p>
            <a:pPr marL="0" indent="0">
              <a:buNone/>
            </a:pPr>
            <a:r>
              <a:rPr lang="en-US" sz="2000" dirty="0" smtClean="0"/>
              <a:t>Delivery :</a:t>
            </a:r>
          </a:p>
          <a:p>
            <a:r>
              <a:rPr lang="en-US" sz="2000" dirty="0" smtClean="0"/>
              <a:t>A virtualized immersive learning environment is hosted on a cloud based on concepts of Classroom-as-a-Service.</a:t>
            </a:r>
          </a:p>
          <a:p>
            <a:endParaRPr lang="en-US" sz="2000" dirty="0" smtClean="0"/>
          </a:p>
          <a:p>
            <a:endParaRPr lang="en-US" sz="2000" dirty="0"/>
          </a:p>
        </p:txBody>
      </p:sp>
      <p:grpSp>
        <p:nvGrpSpPr>
          <p:cNvPr id="4" name="Group 3"/>
          <p:cNvGrpSpPr/>
          <p:nvPr/>
        </p:nvGrpSpPr>
        <p:grpSpPr>
          <a:xfrm>
            <a:off x="6000800" y="5661248"/>
            <a:ext cx="3143200" cy="1162454"/>
            <a:chOff x="9860690" y="5991576"/>
            <a:chExt cx="2034747" cy="664597"/>
          </a:xfrm>
        </p:grpSpPr>
        <p:pic>
          <p:nvPicPr>
            <p:cNvPr id="5" name="Picture 4"/>
            <p:cNvPicPr>
              <a:picLocks noChangeAspect="1"/>
            </p:cNvPicPr>
            <p:nvPr/>
          </p:nvPicPr>
          <p:blipFill>
            <a:blip r:embed="rId2"/>
            <a:stretch>
              <a:fillRect/>
            </a:stretch>
          </p:blipFill>
          <p:spPr>
            <a:xfrm>
              <a:off x="11016734" y="5997146"/>
              <a:ext cx="878703" cy="659027"/>
            </a:xfrm>
            <a:prstGeom prst="rect">
              <a:avLst/>
            </a:prstGeom>
          </p:spPr>
        </p:pic>
        <p:pic>
          <p:nvPicPr>
            <p:cNvPr id="6" name="Picture 5"/>
            <p:cNvPicPr>
              <a:picLocks noChangeAspect="1"/>
            </p:cNvPicPr>
            <p:nvPr/>
          </p:nvPicPr>
          <p:blipFill>
            <a:blip r:embed="rId3"/>
            <a:stretch>
              <a:fillRect/>
            </a:stretch>
          </p:blipFill>
          <p:spPr>
            <a:xfrm>
              <a:off x="9860690" y="5991576"/>
              <a:ext cx="1081902" cy="664597"/>
            </a:xfrm>
            <a:prstGeom prst="rect">
              <a:avLst/>
            </a:prstGeom>
          </p:spPr>
        </p:pic>
      </p:grpSp>
    </p:spTree>
    <p:extLst>
      <p:ext uri="{BB962C8B-B14F-4D97-AF65-F5344CB8AC3E}">
        <p14:creationId xmlns:p14="http://schemas.microsoft.com/office/powerpoint/2010/main" val="7984398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Gamification</a:t>
            </a:r>
            <a:endParaRPr lang="en-US" dirty="0"/>
          </a:p>
        </p:txBody>
      </p:sp>
      <p:sp>
        <p:nvSpPr>
          <p:cNvPr id="3" name="Content Placeholder 2"/>
          <p:cNvSpPr>
            <a:spLocks noGrp="1"/>
          </p:cNvSpPr>
          <p:nvPr>
            <p:ph idx="1"/>
          </p:nvPr>
        </p:nvSpPr>
        <p:spPr>
          <a:xfrm>
            <a:off x="457200" y="1772816"/>
            <a:ext cx="8229600" cy="4704184"/>
          </a:xfrm>
        </p:spPr>
        <p:txBody>
          <a:bodyPr>
            <a:normAutofit/>
          </a:bodyPr>
          <a:lstStyle/>
          <a:p>
            <a:r>
              <a:rPr lang="en-GB" sz="2400" dirty="0" smtClean="0"/>
              <a:t>Applying </a:t>
            </a:r>
            <a:r>
              <a:rPr lang="en-GB" sz="2400" dirty="0"/>
              <a:t>game mechanics in a non-gaming </a:t>
            </a:r>
            <a:r>
              <a:rPr lang="en-GB" sz="2400" dirty="0" smtClean="0"/>
              <a:t>context</a:t>
            </a:r>
            <a:endParaRPr lang="en-GB" sz="2400" dirty="0"/>
          </a:p>
          <a:p>
            <a:endParaRPr lang="en-GB" sz="2400" dirty="0" smtClean="0"/>
          </a:p>
          <a:p>
            <a:r>
              <a:rPr lang="en-GB" sz="2400" dirty="0" smtClean="0"/>
              <a:t>The </a:t>
            </a:r>
            <a:r>
              <a:rPr lang="en-GB" sz="2400" dirty="0"/>
              <a:t>project aims to address issues of engagement and motivation through the use of game mechanics and </a:t>
            </a:r>
            <a:r>
              <a:rPr lang="en-GB" sz="2400"/>
              <a:t>gamification </a:t>
            </a:r>
            <a:r>
              <a:rPr lang="en-GB" sz="2400" smtClean="0"/>
              <a:t>techniques</a:t>
            </a:r>
            <a:endParaRPr lang="en-GB" sz="2400" dirty="0"/>
          </a:p>
          <a:p>
            <a:pPr marL="0" indent="0">
              <a:buNone/>
            </a:pPr>
            <a:endParaRPr lang="en-GB" sz="2400" dirty="0"/>
          </a:p>
          <a:p>
            <a:r>
              <a:rPr lang="en-GB" sz="2400" dirty="0" smtClean="0"/>
              <a:t>Some </a:t>
            </a:r>
            <a:r>
              <a:rPr lang="en-GB" sz="2400" dirty="0"/>
              <a:t>gaming techniques that shall be explored are real-life problem-based storytelling that would form the basis of the training content to keep the learner motivated. </a:t>
            </a:r>
            <a:endParaRPr lang="en-GB" sz="2400" dirty="0" smtClean="0"/>
          </a:p>
          <a:p>
            <a:endParaRPr lang="en-GB" sz="2400" dirty="0"/>
          </a:p>
          <a:p>
            <a:pPr marL="0" indent="0">
              <a:buNone/>
            </a:pPr>
            <a:endParaRPr lang="en-US" sz="2400" dirty="0"/>
          </a:p>
        </p:txBody>
      </p:sp>
      <p:grpSp>
        <p:nvGrpSpPr>
          <p:cNvPr id="4" name="Group 3"/>
          <p:cNvGrpSpPr/>
          <p:nvPr/>
        </p:nvGrpSpPr>
        <p:grpSpPr>
          <a:xfrm>
            <a:off x="6012160" y="5589241"/>
            <a:ext cx="3024336" cy="1253816"/>
            <a:chOff x="9860690" y="5991576"/>
            <a:chExt cx="2034747" cy="664597"/>
          </a:xfrm>
        </p:grpSpPr>
        <p:pic>
          <p:nvPicPr>
            <p:cNvPr id="5" name="Picture 4"/>
            <p:cNvPicPr>
              <a:picLocks noChangeAspect="1"/>
            </p:cNvPicPr>
            <p:nvPr/>
          </p:nvPicPr>
          <p:blipFill>
            <a:blip r:embed="rId3"/>
            <a:stretch>
              <a:fillRect/>
            </a:stretch>
          </p:blipFill>
          <p:spPr>
            <a:xfrm>
              <a:off x="11016734" y="5997146"/>
              <a:ext cx="878703" cy="659027"/>
            </a:xfrm>
            <a:prstGeom prst="rect">
              <a:avLst/>
            </a:prstGeom>
          </p:spPr>
        </p:pic>
        <p:pic>
          <p:nvPicPr>
            <p:cNvPr id="6" name="Picture 5"/>
            <p:cNvPicPr>
              <a:picLocks noChangeAspect="1"/>
            </p:cNvPicPr>
            <p:nvPr/>
          </p:nvPicPr>
          <p:blipFill>
            <a:blip r:embed="rId4"/>
            <a:stretch>
              <a:fillRect/>
            </a:stretch>
          </p:blipFill>
          <p:spPr>
            <a:xfrm>
              <a:off x="9860690" y="5991576"/>
              <a:ext cx="1081902" cy="664597"/>
            </a:xfrm>
            <a:prstGeom prst="rect">
              <a:avLst/>
            </a:prstGeom>
          </p:spPr>
        </p:pic>
      </p:grpSp>
    </p:spTree>
    <p:extLst>
      <p:ext uri="{BB962C8B-B14F-4D97-AF65-F5344CB8AC3E}">
        <p14:creationId xmlns:p14="http://schemas.microsoft.com/office/powerpoint/2010/main" val="317935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229600" cy="990600"/>
          </a:xfrm>
        </p:spPr>
        <p:txBody>
          <a:bodyPr/>
          <a:lstStyle/>
          <a:p>
            <a:r>
              <a:rPr lang="en-US" dirty="0" smtClean="0"/>
              <a:t>We are not the first!</a:t>
            </a:r>
            <a:endParaRPr lang="en-US" dirty="0"/>
          </a:p>
        </p:txBody>
      </p:sp>
      <p:graphicFrame>
        <p:nvGraphicFramePr>
          <p:cNvPr id="4" name="Content Placeholder 3"/>
          <p:cNvGraphicFramePr>
            <a:graphicFrameLocks noGrp="1"/>
          </p:cNvGraphicFramePr>
          <p:nvPr>
            <p:ph idx="1"/>
          </p:nvPr>
        </p:nvGraphicFramePr>
        <p:xfrm>
          <a:off x="466487" y="1340768"/>
          <a:ext cx="8229600" cy="531368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70840">
                <a:tc>
                  <a:txBody>
                    <a:bodyPr/>
                    <a:lstStyle/>
                    <a:p>
                      <a:r>
                        <a:rPr lang="en-US" dirty="0" smtClean="0"/>
                        <a:t>Game</a:t>
                      </a:r>
                      <a:endParaRPr lang="en-US" dirty="0"/>
                    </a:p>
                  </a:txBody>
                  <a:tcPr/>
                </a:tc>
                <a:tc>
                  <a:txBody>
                    <a:bodyPr/>
                    <a:lstStyle/>
                    <a:p>
                      <a:r>
                        <a:rPr lang="en-US" dirty="0" smtClean="0"/>
                        <a:t>Offensive</a:t>
                      </a:r>
                      <a:r>
                        <a:rPr lang="en-US" baseline="0" dirty="0" smtClean="0"/>
                        <a:t> Training</a:t>
                      </a:r>
                      <a:endParaRPr lang="en-US" dirty="0"/>
                    </a:p>
                  </a:txBody>
                  <a:tcPr/>
                </a:tc>
                <a:tc>
                  <a:txBody>
                    <a:bodyPr/>
                    <a:lstStyle/>
                    <a:p>
                      <a:r>
                        <a:rPr lang="en-US" dirty="0" smtClean="0"/>
                        <a:t>Defensive Training</a:t>
                      </a:r>
                      <a:endParaRPr lang="en-US" dirty="0"/>
                    </a:p>
                  </a:txBody>
                  <a:tcPr/>
                </a:tc>
                <a:tc>
                  <a:txBody>
                    <a:bodyPr/>
                    <a:lstStyle/>
                    <a:p>
                      <a:r>
                        <a:rPr lang="en-US" dirty="0" smtClean="0"/>
                        <a:t>Environment</a:t>
                      </a:r>
                      <a:endParaRPr lang="en-US" dirty="0"/>
                    </a:p>
                  </a:txBody>
                  <a:tcPr/>
                </a:tc>
                <a:tc>
                  <a:txBody>
                    <a:bodyPr/>
                    <a:lstStyle/>
                    <a:p>
                      <a:r>
                        <a:rPr lang="en-US" dirty="0" smtClean="0"/>
                        <a:t>Other features</a:t>
                      </a:r>
                      <a:endParaRPr lang="en-US" dirty="0"/>
                    </a:p>
                  </a:txBody>
                  <a:tcPr/>
                </a:tc>
              </a:tr>
              <a:tr h="370840">
                <a:tc>
                  <a:txBody>
                    <a:bodyPr/>
                    <a:lstStyle/>
                    <a:p>
                      <a:r>
                        <a:rPr lang="en-US" dirty="0" smtClean="0"/>
                        <a:t>Counter</a:t>
                      </a:r>
                      <a:r>
                        <a:rPr lang="en-US" baseline="0" dirty="0" smtClean="0"/>
                        <a:t> Measure [5]</a:t>
                      </a:r>
                      <a:endParaRPr lang="en-US" dirty="0"/>
                    </a:p>
                  </a:txBody>
                  <a:tcPr/>
                </a:tc>
                <a:tc>
                  <a:txBody>
                    <a:bodyPr/>
                    <a:lstStyle/>
                    <a:p>
                      <a:r>
                        <a:rPr lang="en-US" dirty="0" smtClean="0"/>
                        <a:t>Yes</a:t>
                      </a:r>
                      <a:endParaRPr lang="en-US" dirty="0"/>
                    </a:p>
                  </a:txBody>
                  <a:tcPr/>
                </a:tc>
                <a:tc>
                  <a:txBody>
                    <a:bodyPr/>
                    <a:lstStyle/>
                    <a:p>
                      <a:r>
                        <a:rPr lang="en-US" dirty="0" smtClean="0"/>
                        <a:t>None</a:t>
                      </a:r>
                      <a:endParaRPr lang="en-US" dirty="0"/>
                    </a:p>
                  </a:txBody>
                  <a:tcPr/>
                </a:tc>
                <a:tc>
                  <a:txBody>
                    <a:bodyPr/>
                    <a:lstStyle/>
                    <a:p>
                      <a:r>
                        <a:rPr lang="en-US" dirty="0" smtClean="0"/>
                        <a:t>Simulated</a:t>
                      </a:r>
                      <a:endParaRPr lang="en-US" dirty="0"/>
                    </a:p>
                  </a:txBody>
                  <a:tcPr/>
                </a:tc>
                <a:tc>
                  <a:txBody>
                    <a:bodyPr/>
                    <a:lstStyle/>
                    <a:p>
                      <a:r>
                        <a:rPr lang="en-US" dirty="0" smtClean="0"/>
                        <a:t>Limited features</a:t>
                      </a:r>
                      <a:r>
                        <a:rPr lang="en-US" baseline="0" dirty="0" smtClean="0"/>
                        <a:t> and content.</a:t>
                      </a:r>
                      <a:r>
                        <a:rPr lang="en-US" dirty="0" smtClean="0"/>
                        <a:t> </a:t>
                      </a:r>
                      <a:endParaRPr lang="en-US" dirty="0"/>
                    </a:p>
                  </a:txBody>
                  <a:tcPr/>
                </a:tc>
              </a:tr>
              <a:tr h="370840">
                <a:tc>
                  <a:txBody>
                    <a:bodyPr/>
                    <a:lstStyle/>
                    <a:p>
                      <a:r>
                        <a:rPr lang="en-US" dirty="0" err="1" smtClean="0"/>
                        <a:t>CyberCeige</a:t>
                      </a:r>
                      <a:r>
                        <a:rPr lang="en-US" dirty="0" smtClean="0"/>
                        <a:t>[6]</a:t>
                      </a:r>
                      <a:endParaRPr lang="en-US" dirty="0"/>
                    </a:p>
                  </a:txBody>
                  <a:tcPr/>
                </a:tc>
                <a:tc>
                  <a:txBody>
                    <a:bodyPr/>
                    <a:lstStyle/>
                    <a:p>
                      <a:r>
                        <a:rPr lang="en-US" dirty="0" smtClean="0"/>
                        <a:t>None</a:t>
                      </a:r>
                      <a:endParaRPr lang="en-US" dirty="0"/>
                    </a:p>
                  </a:txBody>
                  <a:tcPr/>
                </a:tc>
                <a:tc>
                  <a:txBody>
                    <a:bodyPr/>
                    <a:lstStyle/>
                    <a:p>
                      <a:r>
                        <a:rPr lang="en-US" dirty="0" smtClean="0"/>
                        <a:t>Yes</a:t>
                      </a:r>
                      <a:endParaRPr lang="en-US" dirty="0"/>
                    </a:p>
                  </a:txBody>
                  <a:tcPr/>
                </a:tc>
                <a:tc>
                  <a:txBody>
                    <a:bodyPr/>
                    <a:lstStyle/>
                    <a:p>
                      <a:r>
                        <a:rPr lang="en-US" dirty="0" smtClean="0"/>
                        <a:t>Simulated</a:t>
                      </a:r>
                      <a:endParaRPr lang="en-US" dirty="0"/>
                    </a:p>
                  </a:txBody>
                  <a:tcPr/>
                </a:tc>
                <a:tc>
                  <a:txBody>
                    <a:bodyPr/>
                    <a:lstStyle/>
                    <a:p>
                      <a:r>
                        <a:rPr lang="en-US" dirty="0" smtClean="0"/>
                        <a:t>Proprietary,</a:t>
                      </a:r>
                      <a:r>
                        <a:rPr lang="en-US" baseline="0" dirty="0" smtClean="0"/>
                        <a:t> limited features and content. </a:t>
                      </a:r>
                      <a:endParaRPr lang="en-US" dirty="0"/>
                    </a:p>
                  </a:txBody>
                  <a:tcPr/>
                </a:tc>
              </a:tr>
              <a:tr h="370840">
                <a:tc>
                  <a:txBody>
                    <a:bodyPr/>
                    <a:lstStyle/>
                    <a:p>
                      <a:r>
                        <a:rPr lang="en-US" dirty="0" smtClean="0"/>
                        <a:t>Cyber Nexus[7]</a:t>
                      </a:r>
                      <a:endParaRPr lang="en-US" dirty="0"/>
                    </a:p>
                  </a:txBody>
                  <a:tcPr/>
                </a:tc>
                <a:tc>
                  <a:txBody>
                    <a:bodyPr/>
                    <a:lstStyle/>
                    <a:p>
                      <a:r>
                        <a:rPr lang="en-US" dirty="0" smtClean="0"/>
                        <a:t>Yes</a:t>
                      </a:r>
                      <a:endParaRPr lang="en-US" dirty="0"/>
                    </a:p>
                  </a:txBody>
                  <a:tcPr/>
                </a:tc>
                <a:tc>
                  <a:txBody>
                    <a:bodyPr/>
                    <a:lstStyle/>
                    <a:p>
                      <a:r>
                        <a:rPr lang="en-US" dirty="0" smtClean="0"/>
                        <a:t>None</a:t>
                      </a:r>
                      <a:endParaRPr lang="en-US" dirty="0"/>
                    </a:p>
                  </a:txBody>
                  <a:tcPr/>
                </a:tc>
                <a:tc>
                  <a:txBody>
                    <a:bodyPr/>
                    <a:lstStyle/>
                    <a:p>
                      <a:r>
                        <a:rPr lang="en-US" dirty="0" smtClean="0"/>
                        <a:t>Simulated</a:t>
                      </a:r>
                      <a:endParaRPr lang="en-US" dirty="0"/>
                    </a:p>
                  </a:txBody>
                  <a:tcPr/>
                </a:tc>
                <a:tc>
                  <a:txBody>
                    <a:bodyPr/>
                    <a:lstStyle/>
                    <a:p>
                      <a:r>
                        <a:rPr lang="en-US" dirty="0" smtClean="0"/>
                        <a:t>Proprietary</a:t>
                      </a:r>
                      <a:endParaRPr lang="en-US" dirty="0"/>
                    </a:p>
                  </a:txBody>
                  <a:tcPr/>
                </a:tc>
              </a:tr>
              <a:tr h="370840">
                <a:tc>
                  <a:txBody>
                    <a:bodyPr/>
                    <a:lstStyle/>
                    <a:p>
                      <a:r>
                        <a:rPr lang="en-US" dirty="0" smtClean="0"/>
                        <a:t>Cyber Protect[8]</a:t>
                      </a:r>
                      <a:endParaRPr lang="en-US" dirty="0"/>
                    </a:p>
                  </a:txBody>
                  <a:tcPr/>
                </a:tc>
                <a:tc>
                  <a:txBody>
                    <a:bodyPr/>
                    <a:lstStyle/>
                    <a:p>
                      <a:r>
                        <a:rPr lang="en-US" dirty="0" smtClean="0"/>
                        <a:t>None</a:t>
                      </a:r>
                      <a:endParaRPr lang="en-US" dirty="0"/>
                    </a:p>
                  </a:txBody>
                  <a:tcPr/>
                </a:tc>
                <a:tc>
                  <a:txBody>
                    <a:bodyPr/>
                    <a:lstStyle/>
                    <a:p>
                      <a:r>
                        <a:rPr lang="en-US" dirty="0" smtClean="0"/>
                        <a:t>None</a:t>
                      </a:r>
                      <a:endParaRPr lang="en-US" dirty="0"/>
                    </a:p>
                  </a:txBody>
                  <a:tcPr/>
                </a:tc>
                <a:tc>
                  <a:txBody>
                    <a:bodyPr/>
                    <a:lstStyle/>
                    <a:p>
                      <a:r>
                        <a:rPr lang="en-US" dirty="0" smtClean="0"/>
                        <a:t>Simulated</a:t>
                      </a:r>
                      <a:endParaRPr lang="en-US" dirty="0"/>
                    </a:p>
                  </a:txBody>
                  <a:tcPr/>
                </a:tc>
                <a:tc>
                  <a:txBody>
                    <a:bodyPr/>
                    <a:lstStyle/>
                    <a:p>
                      <a:r>
                        <a:rPr lang="en-US" dirty="0" smtClean="0"/>
                        <a:t>Proprietary and limited awareness</a:t>
                      </a:r>
                      <a:endParaRPr lang="en-US" dirty="0"/>
                    </a:p>
                  </a:txBody>
                  <a:tcPr/>
                </a:tc>
              </a:tr>
              <a:tr h="370840">
                <a:tc>
                  <a:txBody>
                    <a:bodyPr/>
                    <a:lstStyle/>
                    <a:p>
                      <a:r>
                        <a:rPr lang="en-US" dirty="0" err="1" smtClean="0"/>
                        <a:t>Netwars</a:t>
                      </a:r>
                      <a:r>
                        <a:rPr lang="en-US" dirty="0" smtClean="0"/>
                        <a:t>[9]</a:t>
                      </a:r>
                      <a:endParaRPr lang="en-US" dirty="0"/>
                    </a:p>
                  </a:txBody>
                  <a:tcPr/>
                </a:tc>
                <a:tc>
                  <a:txBody>
                    <a:bodyPr/>
                    <a:lstStyle/>
                    <a:p>
                      <a:r>
                        <a:rPr lang="en-US" dirty="0" smtClean="0"/>
                        <a:t>Yes</a:t>
                      </a:r>
                      <a:endParaRPr lang="en-US" dirty="0"/>
                    </a:p>
                  </a:txBody>
                  <a:tcPr/>
                </a:tc>
                <a:tc>
                  <a:txBody>
                    <a:bodyPr/>
                    <a:lstStyle/>
                    <a:p>
                      <a:r>
                        <a:rPr lang="en-US" dirty="0" smtClean="0"/>
                        <a:t>Yes, Limited</a:t>
                      </a:r>
                      <a:endParaRPr lang="en-US" dirty="0"/>
                    </a:p>
                  </a:txBody>
                  <a:tcPr/>
                </a:tc>
                <a:tc>
                  <a:txBody>
                    <a:bodyPr/>
                    <a:lstStyle/>
                    <a:p>
                      <a:r>
                        <a:rPr lang="en-US" dirty="0" smtClean="0"/>
                        <a:t>Simulated</a:t>
                      </a:r>
                      <a:endParaRPr lang="en-US" dirty="0"/>
                    </a:p>
                  </a:txBody>
                  <a:tcPr/>
                </a:tc>
                <a:tc>
                  <a:txBody>
                    <a:bodyPr/>
                    <a:lstStyle/>
                    <a:p>
                      <a:r>
                        <a:rPr lang="en-US" dirty="0" smtClean="0"/>
                        <a:t>Proprietary</a:t>
                      </a:r>
                      <a:endParaRPr lang="en-US" dirty="0"/>
                    </a:p>
                  </a:txBody>
                  <a:tcPr/>
                </a:tc>
              </a:tr>
              <a:tr h="370840">
                <a:tc>
                  <a:txBody>
                    <a:bodyPr/>
                    <a:lstStyle/>
                    <a:p>
                      <a:r>
                        <a:rPr lang="en-US" dirty="0" smtClean="0"/>
                        <a:t>Micro Games[10]</a:t>
                      </a:r>
                      <a:endParaRPr lang="en-US" dirty="0"/>
                    </a:p>
                  </a:txBody>
                  <a:tcPr/>
                </a:tc>
                <a:tc>
                  <a:txBody>
                    <a:bodyPr/>
                    <a:lstStyle/>
                    <a:p>
                      <a:r>
                        <a:rPr lang="en-US" dirty="0" smtClean="0"/>
                        <a:t>None</a:t>
                      </a:r>
                      <a:endParaRPr lang="en-US" dirty="0"/>
                    </a:p>
                  </a:txBody>
                  <a:tcPr/>
                </a:tc>
                <a:tc>
                  <a:txBody>
                    <a:bodyPr/>
                    <a:lstStyle/>
                    <a:p>
                      <a:r>
                        <a:rPr lang="en-US" dirty="0" smtClean="0"/>
                        <a:t>Yes</a:t>
                      </a:r>
                      <a:endParaRPr lang="en-US" dirty="0"/>
                    </a:p>
                  </a:txBody>
                  <a:tcPr/>
                </a:tc>
                <a:tc>
                  <a:txBody>
                    <a:bodyPr/>
                    <a:lstStyle/>
                    <a:p>
                      <a:r>
                        <a:rPr lang="en-US" dirty="0" smtClean="0"/>
                        <a:t>Simulated</a:t>
                      </a:r>
                      <a:endParaRPr lang="en-US" dirty="0"/>
                    </a:p>
                  </a:txBody>
                  <a:tcPr/>
                </a:tc>
                <a:tc>
                  <a:txBody>
                    <a:bodyPr/>
                    <a:lstStyle/>
                    <a:p>
                      <a:r>
                        <a:rPr lang="en-US" dirty="0" smtClean="0"/>
                        <a:t>Proprietary and limited features</a:t>
                      </a:r>
                      <a:endParaRPr lang="en-US" dirty="0"/>
                    </a:p>
                  </a:txBody>
                  <a:tcPr/>
                </a:tc>
              </a:tr>
            </a:tbl>
          </a:graphicData>
        </a:graphic>
      </p:graphicFrame>
    </p:spTree>
    <p:extLst>
      <p:ext uri="{BB962C8B-B14F-4D97-AF65-F5344CB8AC3E}">
        <p14:creationId xmlns:p14="http://schemas.microsoft.com/office/powerpoint/2010/main" val="7287379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TotalTime>
  <Words>2404</Words>
  <Application>Microsoft Macintosh PowerPoint</Application>
  <PresentationFormat>On-screen Show (4:3)</PresentationFormat>
  <Paragraphs>228</Paragraphs>
  <Slides>22</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Calibri</vt:lpstr>
      <vt:lpstr>Wingdings</vt:lpstr>
      <vt:lpstr>Arial</vt:lpstr>
      <vt:lpstr>Office Theme</vt:lpstr>
      <vt:lpstr>PowerPoint Presentation</vt:lpstr>
      <vt:lpstr>The CyberGaTE team</vt:lpstr>
      <vt:lpstr>Agenda</vt:lpstr>
      <vt:lpstr>Motivation</vt:lpstr>
      <vt:lpstr>The Need for Change in Cyber-Security Education</vt:lpstr>
      <vt:lpstr>CyberGaTE: Objectives</vt:lpstr>
      <vt:lpstr>Innovative Pedagogical Practices</vt:lpstr>
      <vt:lpstr>Gamification</vt:lpstr>
      <vt:lpstr>We are not the first!</vt:lpstr>
      <vt:lpstr>Problems with the existing Cyber Games</vt:lpstr>
      <vt:lpstr>CyberGaTE Differentiator</vt:lpstr>
      <vt:lpstr>Student  as Pro-Sumers</vt:lpstr>
      <vt:lpstr>Interim Progress</vt:lpstr>
      <vt:lpstr>The Survey</vt:lpstr>
      <vt:lpstr>Four common areas of Cyber Security Identified</vt:lpstr>
      <vt:lpstr>GameJAM</vt:lpstr>
      <vt:lpstr>PowerPoint Presentation</vt:lpstr>
      <vt:lpstr>Pilot Lesson Plan </vt:lpstr>
      <vt:lpstr>Results</vt:lpstr>
      <vt:lpstr>Future Work</vt:lpstr>
      <vt:lpstr>Conclusion</vt:lpstr>
      <vt:lpstr>References</vt:lpstr>
    </vt:vector>
  </TitlesOfParts>
  <Company>Edge Hill University</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Chattenc</dc:creator>
  <cp:lastModifiedBy>Chitra Balakrishna</cp:lastModifiedBy>
  <cp:revision>31</cp:revision>
  <dcterms:created xsi:type="dcterms:W3CDTF">2010-02-24T15:56:34Z</dcterms:created>
  <dcterms:modified xsi:type="dcterms:W3CDTF">2016-06-10T09:46:22Z</dcterms:modified>
</cp:coreProperties>
</file>