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0" r:id="rId4"/>
    <p:sldId id="257" r:id="rId5"/>
    <p:sldId id="281" r:id="rId6"/>
    <p:sldId id="262" r:id="rId7"/>
    <p:sldId id="265" r:id="rId8"/>
    <p:sldId id="266" r:id="rId9"/>
    <p:sldId id="267" r:id="rId10"/>
    <p:sldId id="261" r:id="rId11"/>
    <p:sldId id="283" r:id="rId12"/>
    <p:sldId id="282" r:id="rId13"/>
    <p:sldId id="272" r:id="rId14"/>
    <p:sldId id="273" r:id="rId15"/>
    <p:sldId id="274" r:id="rId16"/>
    <p:sldId id="275" r:id="rId17"/>
    <p:sldId id="276" r:id="rId18"/>
    <p:sldId id="277" r:id="rId19"/>
    <p:sldId id="279" r:id="rId20"/>
    <p:sldId id="278"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4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52006" autoAdjust="0"/>
  </p:normalViewPr>
  <p:slideViewPr>
    <p:cSldViewPr>
      <p:cViewPr varScale="1">
        <p:scale>
          <a:sx n="55" d="100"/>
          <a:sy n="55" d="100"/>
        </p:scale>
        <p:origin x="2176" y="176"/>
      </p:cViewPr>
      <p:guideLst>
        <p:guide orient="horz" pos="2160"/>
        <p:guide pos="2880"/>
      </p:guideLst>
    </p:cSldViewPr>
  </p:slideViewPr>
  <p:outlineViewPr>
    <p:cViewPr>
      <p:scale>
        <a:sx n="33" d="100"/>
        <a:sy n="33" d="100"/>
      </p:scale>
      <p:origin x="0" y="-59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0A5CD-FD0C-F043-B6C9-254A5659FCC4}" type="datetimeFigureOut">
              <a:rPr lang="en-US" smtClean="0"/>
              <a:t>6/15/16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0275A-62DC-D741-A22C-7C01F0A979B0}" type="slidenum">
              <a:rPr lang="en-US" smtClean="0"/>
              <a:t>‹#›</a:t>
            </a:fld>
            <a:endParaRPr lang="en-US"/>
          </a:p>
        </p:txBody>
      </p:sp>
    </p:spTree>
    <p:extLst>
      <p:ext uri="{BB962C8B-B14F-4D97-AF65-F5344CB8AC3E}">
        <p14:creationId xmlns:p14="http://schemas.microsoft.com/office/powerpoint/2010/main" val="181754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1</a:t>
            </a:fld>
            <a:endParaRPr lang="en-US"/>
          </a:p>
        </p:txBody>
      </p:sp>
    </p:spTree>
    <p:extLst>
      <p:ext uri="{BB962C8B-B14F-4D97-AF65-F5344CB8AC3E}">
        <p14:creationId xmlns:p14="http://schemas.microsoft.com/office/powerpoint/2010/main" val="2487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13</a:t>
            </a:fld>
            <a:endParaRPr lang="en-US"/>
          </a:p>
        </p:txBody>
      </p:sp>
    </p:spTree>
    <p:extLst>
      <p:ext uri="{BB962C8B-B14F-4D97-AF65-F5344CB8AC3E}">
        <p14:creationId xmlns:p14="http://schemas.microsoft.com/office/powerpoint/2010/main" val="120073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19</a:t>
            </a:fld>
            <a:endParaRPr lang="en-US"/>
          </a:p>
        </p:txBody>
      </p:sp>
    </p:spTree>
    <p:extLst>
      <p:ext uri="{BB962C8B-B14F-4D97-AF65-F5344CB8AC3E}">
        <p14:creationId xmlns:p14="http://schemas.microsoft.com/office/powerpoint/2010/main" val="43139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motivation for this project stems from two important studies conducted by ISACA in 2015 and HM in 2014. These studies established certain facts, yes it is true that there is a clear shortage of cyber security professionals within UK while there is a steady increase in cyber threats leaving most of our businesses under-prepared and more vulnerable to threats. This despite the fact that there have been a steady increase in number of cyber security related courses being </a:t>
            </a:r>
            <a:r>
              <a:rPr lang="en-US" sz="1200" kern="1200" baseline="0" dirty="0" err="1" smtClean="0">
                <a:solidFill>
                  <a:schemeClr val="tx1"/>
                </a:solidFill>
                <a:latin typeface="+mn-lt"/>
                <a:ea typeface="+mn-ea"/>
                <a:cs typeface="+mn-cs"/>
              </a:rPr>
              <a:t>offerd</a:t>
            </a:r>
            <a:r>
              <a:rPr lang="en-US" sz="1200" kern="1200" baseline="0" dirty="0" smtClean="0">
                <a:solidFill>
                  <a:schemeClr val="tx1"/>
                </a:solidFill>
                <a:latin typeface="+mn-lt"/>
                <a:ea typeface="+mn-ea"/>
                <a:cs typeface="+mn-cs"/>
              </a:rPr>
              <a:t> at various universities across UK for a few years now. </a:t>
            </a:r>
          </a:p>
          <a:p>
            <a:r>
              <a:rPr lang="en-US" sz="1200" kern="1200" baseline="0" dirty="0" smtClean="0">
                <a:solidFill>
                  <a:schemeClr val="tx1"/>
                </a:solidFill>
                <a:latin typeface="+mn-lt"/>
                <a:ea typeface="+mn-ea"/>
                <a:cs typeface="+mn-cs"/>
              </a:rPr>
              <a:t>The study also identifies the cause for this shortage, the important ones being that the fresh cyber security grads do not possess practical skills that the businesses demand  and the businesses value experience more than qualifications. </a:t>
            </a:r>
          </a:p>
          <a:p>
            <a:r>
              <a:rPr lang="en-US" sz="1200" kern="1200" baseline="0" dirty="0" smtClean="0">
                <a:solidFill>
                  <a:schemeClr val="tx1"/>
                </a:solidFill>
                <a:latin typeface="+mn-lt"/>
                <a:ea typeface="+mn-ea"/>
                <a:cs typeface="+mn-cs"/>
              </a:rPr>
              <a:t>There is clear gap between what the universities are offering and what the industry needs are.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study does argue that businesses have to </a:t>
            </a:r>
            <a:r>
              <a:rPr lang="en-US" sz="1200" kern="1200" baseline="0" dirty="0" err="1" smtClean="0">
                <a:solidFill>
                  <a:schemeClr val="tx1"/>
                </a:solidFill>
                <a:latin typeface="+mn-lt"/>
                <a:ea typeface="+mn-ea"/>
                <a:cs typeface="+mn-cs"/>
              </a:rPr>
              <a:t>pitchin</a:t>
            </a:r>
            <a:r>
              <a:rPr lang="en-US" sz="1200" kern="1200" baseline="0" dirty="0" smtClean="0">
                <a:solidFill>
                  <a:schemeClr val="tx1"/>
                </a:solidFill>
                <a:latin typeface="+mn-lt"/>
                <a:ea typeface="+mn-ea"/>
                <a:cs typeface="+mn-cs"/>
              </a:rPr>
              <a:t> to bridge this gap by providing more opportunities for individuals to gain that experience/ practical real world skills </a:t>
            </a:r>
            <a:r>
              <a:rPr lang="en-US" sz="1200" kern="1200" dirty="0" smtClean="0">
                <a:solidFill>
                  <a:schemeClr val="tx1"/>
                </a:solidFill>
                <a:latin typeface="+mn-lt"/>
                <a:ea typeface="+mn-ea"/>
                <a:cs typeface="+mn-cs"/>
              </a:rPr>
              <a:t>, for example, through internships and apprenticeships.</a:t>
            </a:r>
          </a:p>
          <a:p>
            <a:r>
              <a:rPr lang="en-US" sz="1200" kern="1200" dirty="0" smtClean="0">
                <a:solidFill>
                  <a:schemeClr val="tx1"/>
                </a:solidFill>
                <a:latin typeface="+mn-lt"/>
                <a:ea typeface="+mn-ea"/>
                <a:cs typeface="+mn-cs"/>
              </a:rPr>
              <a:t>It is also essential for the businesses to work with universities to ensure</a:t>
            </a:r>
            <a:r>
              <a:rPr lang="en-US" sz="1200" kern="1200" baseline="0" dirty="0" smtClean="0">
                <a:solidFill>
                  <a:schemeClr val="tx1"/>
                </a:solidFill>
                <a:latin typeface="+mn-lt"/>
                <a:ea typeface="+mn-ea"/>
                <a:cs typeface="+mn-cs"/>
              </a:rPr>
              <a:t> the cyber security content </a:t>
            </a:r>
            <a:r>
              <a:rPr lang="en-US" sz="1200" kern="1200" baseline="0" dirty="0" err="1" smtClean="0">
                <a:solidFill>
                  <a:schemeClr val="tx1"/>
                </a:solidFill>
                <a:latin typeface="+mn-lt"/>
                <a:ea typeface="+mn-ea"/>
                <a:cs typeface="+mn-cs"/>
              </a:rPr>
              <a:t>deliverered</a:t>
            </a:r>
            <a:r>
              <a:rPr lang="en-US" sz="1200" kern="1200" baseline="0" dirty="0" smtClean="0">
                <a:solidFill>
                  <a:schemeClr val="tx1"/>
                </a:solidFill>
                <a:latin typeface="+mn-lt"/>
                <a:ea typeface="+mn-ea"/>
                <a:cs typeface="+mn-cs"/>
              </a:rPr>
              <a:t> in university courses indeed meets their needs.</a:t>
            </a:r>
          </a:p>
          <a:p>
            <a:r>
              <a:rPr lang="en-US" sz="1200" kern="1200" baseline="0" dirty="0" smtClean="0">
                <a:solidFill>
                  <a:schemeClr val="tx1"/>
                </a:solidFill>
                <a:latin typeface="+mn-lt"/>
                <a:ea typeface="+mn-ea"/>
                <a:cs typeface="+mn-cs"/>
              </a:rPr>
              <a:t>These Cyber-Security Grants by the HEA are an off shoot of this study.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Efforts are also being made to </a:t>
            </a:r>
            <a:r>
              <a:rPr lang="en-US" sz="1200" kern="1200" baseline="0" dirty="0" err="1" smtClean="0">
                <a:solidFill>
                  <a:schemeClr val="tx1"/>
                </a:solidFill>
                <a:latin typeface="+mn-lt"/>
                <a:ea typeface="+mn-ea"/>
                <a:cs typeface="+mn-cs"/>
              </a:rPr>
              <a:t>strngthen</a:t>
            </a:r>
            <a:r>
              <a:rPr lang="en-US" sz="1200" kern="1200" baseline="0" dirty="0" smtClean="0">
                <a:solidFill>
                  <a:schemeClr val="tx1"/>
                </a:solidFill>
                <a:latin typeface="+mn-lt"/>
                <a:ea typeface="+mn-ea"/>
                <a:cs typeface="+mn-cs"/>
              </a:rPr>
              <a:t> cyber security as a profession through certified professional programs. In this context the vendor neutral certifications by the  I</a:t>
            </a:r>
            <a:r>
              <a:rPr lang="en-US" sz="1200" b="1" kern="1200" dirty="0" smtClean="0">
                <a:solidFill>
                  <a:schemeClr val="tx1"/>
                </a:solidFill>
                <a:latin typeface="+mn-lt"/>
                <a:ea typeface="+mn-ea"/>
                <a:cs typeface="+mn-cs"/>
              </a:rPr>
              <a:t>nternational Information Systems Security Certification Consortium ISC</a:t>
            </a:r>
            <a:r>
              <a:rPr lang="en-US" sz="1200" b="1" kern="1200" baseline="0" dirty="0" smtClean="0">
                <a:solidFill>
                  <a:schemeClr val="tx1"/>
                </a:solidFill>
                <a:latin typeface="+mn-lt"/>
                <a:ea typeface="+mn-ea"/>
                <a:cs typeface="+mn-cs"/>
              </a:rPr>
              <a:t> 2 have </a:t>
            </a:r>
            <a:r>
              <a:rPr lang="en-US" sz="1200" b="1" kern="1200" baseline="0" dirty="0" err="1" smtClean="0">
                <a:solidFill>
                  <a:schemeClr val="tx1"/>
                </a:solidFill>
                <a:latin typeface="+mn-lt"/>
                <a:ea typeface="+mn-ea"/>
                <a:cs typeface="+mn-cs"/>
              </a:rPr>
              <a:t>identfied</a:t>
            </a:r>
            <a:r>
              <a:rPr lang="en-US" sz="1200" b="1" kern="1200" baseline="0" dirty="0" smtClean="0">
                <a:solidFill>
                  <a:schemeClr val="tx1"/>
                </a:solidFill>
                <a:latin typeface="+mn-lt"/>
                <a:ea typeface="+mn-ea"/>
                <a:cs typeface="+mn-cs"/>
              </a:rPr>
              <a:t> core cyber security domains for professionals with varying experience levels.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CE599D2-3178-4F4E-9113-DA009DFF2374}" type="slidenum">
              <a:rPr lang="en-GB" smtClean="0"/>
              <a:t>3</a:t>
            </a:fld>
            <a:endParaRPr lang="en-GB"/>
          </a:p>
        </p:txBody>
      </p:sp>
    </p:spTree>
    <p:extLst>
      <p:ext uri="{BB962C8B-B14F-4D97-AF65-F5344CB8AC3E}">
        <p14:creationId xmlns:p14="http://schemas.microsoft.com/office/powerpoint/2010/main" val="23099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what we are currently</a:t>
            </a:r>
            <a:r>
              <a:rPr lang="en-GB" baseline="0" dirty="0" smtClean="0"/>
              <a:t> doing is not meeting the demands, then that</a:t>
            </a:r>
            <a:r>
              <a:rPr lang="uk-UA" baseline="0" dirty="0" smtClean="0"/>
              <a:t>’</a:t>
            </a:r>
            <a:r>
              <a:rPr lang="en-GB" baseline="0" dirty="0" smtClean="0"/>
              <a:t>s reason enough to introspect and bring about the change. Furthermore, unlike other computing streams cyber-security could be regarded as a </a:t>
            </a:r>
            <a:r>
              <a:rPr lang="en-GB" baseline="0" dirty="0" err="1" smtClean="0"/>
              <a:t>pratice</a:t>
            </a:r>
            <a:r>
              <a:rPr lang="en-GB" baseline="0" dirty="0" smtClean="0"/>
              <a:t> and </a:t>
            </a:r>
          </a:p>
          <a:p>
            <a:r>
              <a:rPr lang="en-GB" dirty="0" smtClean="0"/>
              <a:t>An effective training for cyber-security practice calls for change of behaviour</a:t>
            </a:r>
            <a:r>
              <a:rPr lang="en-GB" baseline="0" dirty="0" smtClean="0"/>
              <a:t> and </a:t>
            </a:r>
            <a:r>
              <a:rPr lang="en-GB" dirty="0" smtClean="0"/>
              <a:t>Changing behaviour requires more than providing information about risks and reactive behaviours [1][2].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Understanding of how different people perceive risks is critical to effective training. </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4</a:t>
            </a:fld>
            <a:endParaRPr lang="en-US"/>
          </a:p>
        </p:txBody>
      </p:sp>
    </p:spTree>
    <p:extLst>
      <p:ext uri="{BB962C8B-B14F-4D97-AF65-F5344CB8AC3E}">
        <p14:creationId xmlns:p14="http://schemas.microsoft.com/office/powerpoint/2010/main" val="24604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Most cyber-security teaching methods use defensive strategies, in line with the current dominant practice in cybersecurity which is to react, largely, to attacks and not engage in anticipatory or offensive strategies. </a:t>
            </a:r>
          </a:p>
          <a:p>
            <a:r>
              <a:rPr lang="en-GB" dirty="0" smtClean="0"/>
              <a:t>There is a general lack of attacker-centricity, the characteristics of attackers are seldom incorporated in training in order to understand these attackers or anticipate their attacks.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5</a:t>
            </a:fld>
            <a:endParaRPr lang="en-US"/>
          </a:p>
        </p:txBody>
      </p:sp>
    </p:spTree>
    <p:extLst>
      <p:ext uri="{BB962C8B-B14F-4D97-AF65-F5344CB8AC3E}">
        <p14:creationId xmlns:p14="http://schemas.microsoft.com/office/powerpoint/2010/main" val="8745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objective of </a:t>
            </a:r>
            <a:r>
              <a:rPr lang="en-GB" sz="1200" dirty="0" err="1" smtClean="0"/>
              <a:t>CyberGaTE</a:t>
            </a:r>
            <a:r>
              <a:rPr lang="en-GB" sz="1200" dirty="0" smtClean="0"/>
              <a:t> is to develop a holistic cyber-security training environment that enables the change in learner’s behaviour by making them security conscious for every action they perform in the real-world environment. This would be achieved by:</a:t>
            </a:r>
            <a:endParaRPr lang="en-US" sz="1200" dirty="0" smtClean="0"/>
          </a:p>
          <a:p>
            <a:pPr lvl="0"/>
            <a:r>
              <a:rPr lang="en-GB" sz="1200" i="1" dirty="0" smtClean="0">
                <a:solidFill>
                  <a:srgbClr val="0070C0"/>
                </a:solidFill>
              </a:rPr>
              <a:t>Creating challenge-based, ‘think like a hacker’ –type learning resources that would be gamified. </a:t>
            </a:r>
            <a:r>
              <a:rPr lang="en-GB" sz="1200" i="1" dirty="0" err="1" smtClean="0">
                <a:solidFill>
                  <a:srgbClr val="0070C0"/>
                </a:solidFill>
              </a:rPr>
              <a:t>CyberGaTE</a:t>
            </a:r>
            <a:r>
              <a:rPr lang="en-GB" sz="1200" i="1" dirty="0" smtClean="0">
                <a:solidFill>
                  <a:srgbClr val="0070C0"/>
                </a:solidFill>
              </a:rPr>
              <a:t> aims to use the known characteristics of cyber-attackers to train participants in anticipating an attacker's motivation and behaviour in carrying out certain attacks. This anticipation enhances the creation and application of both offensive and defensive strategies against cyber-attacks.</a:t>
            </a:r>
            <a:endParaRPr lang="en-US" sz="1200" i="1" dirty="0" smtClean="0">
              <a:solidFill>
                <a:srgbClr val="0070C0"/>
              </a:solidFill>
            </a:endParaRPr>
          </a:p>
          <a:p>
            <a:pPr lvl="0"/>
            <a:r>
              <a:rPr lang="en-GB" sz="1200" i="1" dirty="0" smtClean="0">
                <a:solidFill>
                  <a:srgbClr val="C00000"/>
                </a:solidFill>
              </a:rPr>
              <a:t>These gamified learning resources would be hosted on a virtual training environment using the innovative concept of ‘Classroom as a Service’, offering the required hands-on real-world experience.. These scenarios will be live/real-life in the sense of providing active and real time feedback to the learners, on their actions, evaluate them and suggest corrections. In a sense, the learners will be hand-held initially and with increasing learning, they will be evaluated for their actions in the scenarios presented to them for their learning.</a:t>
            </a:r>
            <a:endParaRPr lang="en-US" sz="1200" i="1"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6</a:t>
            </a:fld>
            <a:endParaRPr lang="en-US"/>
          </a:p>
        </p:txBody>
      </p:sp>
    </p:spTree>
    <p:extLst>
      <p:ext uri="{BB962C8B-B14F-4D97-AF65-F5344CB8AC3E}">
        <p14:creationId xmlns:p14="http://schemas.microsoft.com/office/powerpoint/2010/main" val="171492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Gamification is defined as applying game mechanics in a non-gaming context; Game players regularly exhibit persistence, risk-taking, attention to detail and problem solving; behaviours that are ideally suited for effective cyber-security training[3]</a:t>
            </a:r>
            <a:r>
              <a:rPr lang="en-US" dirty="0" smtClean="0"/>
              <a:t> </a:t>
            </a:r>
          </a:p>
          <a:p>
            <a:r>
              <a:rPr lang="en-GB" dirty="0" smtClean="0"/>
              <a:t>The project aims to address issues of engagement and motivation through the use of game mechanics and gamification techniques and by selecting the appropriate gamification elements to suit individual learner needs, thereby aiding in a change of behaviour. Some gaming techniques that shall be explored are real-life problem-based storytelling that would form the basis of the training content to keep the learner motivated. Use of characters (avatar/role play) is known to influence behaviour and the use of narrative to create a bond between the learner and the avatar reinforces the learning and enhances engagement.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E599D2-3178-4F4E-9113-DA009DFF2374}" type="slidenum">
              <a:rPr lang="en-GB" smtClean="0"/>
              <a:t>7</a:t>
            </a:fld>
            <a:endParaRPr lang="en-GB"/>
          </a:p>
        </p:txBody>
      </p:sp>
    </p:spTree>
    <p:extLst>
      <p:ext uri="{BB962C8B-B14F-4D97-AF65-F5344CB8AC3E}">
        <p14:creationId xmlns:p14="http://schemas.microsoft.com/office/powerpoint/2010/main" val="60767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8</a:t>
            </a:fld>
            <a:endParaRPr lang="en-US"/>
          </a:p>
        </p:txBody>
      </p:sp>
    </p:spTree>
    <p:extLst>
      <p:ext uri="{BB962C8B-B14F-4D97-AF65-F5344CB8AC3E}">
        <p14:creationId xmlns:p14="http://schemas.microsoft.com/office/powerpoint/2010/main" val="149110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Firslty</a:t>
            </a:r>
            <a:r>
              <a:rPr lang="en-US" dirty="0" smtClean="0"/>
              <a:t> it is still early </a:t>
            </a:r>
            <a:r>
              <a:rPr lang="en-US" dirty="0" err="1" smtClean="0"/>
              <a:t>st</a:t>
            </a:r>
            <a:endParaRPr lang="en-US" dirty="0" smtClean="0"/>
          </a:p>
          <a:p>
            <a:endParaRPr lang="en-US" dirty="0" smtClean="0"/>
          </a:p>
          <a:p>
            <a:r>
              <a:rPr lang="en-US" dirty="0" smtClean="0"/>
              <a:t>There are two types , cyber games and competitions that are technical and competitive</a:t>
            </a:r>
            <a:r>
              <a:rPr lang="en-US" baseline="0" dirty="0" smtClean="0"/>
              <a:t> and do not qualify as training grounds.</a:t>
            </a:r>
          </a:p>
          <a:p>
            <a:endParaRPr lang="en-US" baseline="0" dirty="0" smtClean="0"/>
          </a:p>
          <a:p>
            <a:r>
              <a:rPr lang="en-US" dirty="0" smtClean="0"/>
              <a:t>Among the </a:t>
            </a:r>
            <a:r>
              <a:rPr lang="en-US" dirty="0" err="1" smtClean="0"/>
              <a:t>cybeer</a:t>
            </a:r>
            <a:r>
              <a:rPr lang="en-US" baseline="0" dirty="0" smtClean="0"/>
              <a:t> games aimed at training, most of them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games range from simulations that utilize real applications and exploits to puzzle games where hacking is the theme of the game but is trivial to the core gameplay. </a:t>
            </a:r>
            <a:endParaRPr lang="en-US" dirty="0" smtClean="0"/>
          </a:p>
          <a:p>
            <a:r>
              <a:rPr lang="en-US" dirty="0" smtClean="0"/>
              <a:t>ages , </a:t>
            </a:r>
            <a:endParaRPr lang="en-US" dirty="0"/>
          </a:p>
        </p:txBody>
      </p:sp>
      <p:sp>
        <p:nvSpPr>
          <p:cNvPr id="4" name="Slide Number Placeholder 3"/>
          <p:cNvSpPr>
            <a:spLocks noGrp="1"/>
          </p:cNvSpPr>
          <p:nvPr>
            <p:ph type="sldNum" sz="quarter" idx="10"/>
          </p:nvPr>
        </p:nvSpPr>
        <p:spPr/>
        <p:txBody>
          <a:bodyPr/>
          <a:lstStyle/>
          <a:p>
            <a:fld id="{6CE599D2-3178-4F4E-9113-DA009DFF2374}" type="slidenum">
              <a:rPr lang="en-GB" smtClean="0"/>
              <a:t>9</a:t>
            </a:fld>
            <a:endParaRPr lang="en-GB"/>
          </a:p>
        </p:txBody>
      </p:sp>
    </p:spTree>
    <p:extLst>
      <p:ext uri="{BB962C8B-B14F-4D97-AF65-F5344CB8AC3E}">
        <p14:creationId xmlns:p14="http://schemas.microsoft.com/office/powerpoint/2010/main" val="76202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project draws upon theses ideas of a game with real security concepts, mission-based objectives, and gameplay-type incentives to both inform and provide practice for computer security.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these sites provide realistic environments on which to practice, most do not provide guidance or advice on how to proceed. provides a guided learning environment.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610275A-62DC-D741-A22C-7C01F0A979B0}" type="slidenum">
              <a:rPr lang="en-US" smtClean="0"/>
              <a:t>10</a:t>
            </a:fld>
            <a:endParaRPr lang="en-US"/>
          </a:p>
        </p:txBody>
      </p:sp>
    </p:spTree>
    <p:extLst>
      <p:ext uri="{BB962C8B-B14F-4D97-AF65-F5344CB8AC3E}">
        <p14:creationId xmlns:p14="http://schemas.microsoft.com/office/powerpoint/2010/main" val="101690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6/15/16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6/15/16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6/15/16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6EE653-6224-4A56-AC6E-566F16F859AF}" type="datetimeFigureOut">
              <a:rPr lang="en-US" smtClean="0"/>
              <a:pPr/>
              <a:t>6/15/16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6EE653-6224-4A56-AC6E-566F16F859AF}" type="datetimeFigureOut">
              <a:rPr lang="en-US" smtClean="0"/>
              <a:pPr/>
              <a:t>6/15/16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36EE653-6224-4A56-AC6E-566F16F859AF}" type="datetimeFigureOut">
              <a:rPr lang="en-US" smtClean="0"/>
              <a:pPr/>
              <a:t>6/15/16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36EE653-6224-4A56-AC6E-566F16F859AF}" type="datetimeFigureOut">
              <a:rPr lang="en-US" smtClean="0"/>
              <a:pPr/>
              <a:t>6/15/16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6EE653-6224-4A56-AC6E-566F16F859AF}" type="datetimeFigureOut">
              <a:rPr lang="en-US" smtClean="0"/>
              <a:pPr/>
              <a:t>6/15/16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EE653-6224-4A56-AC6E-566F16F859AF}" type="datetimeFigureOut">
              <a:rPr lang="en-US" smtClean="0"/>
              <a:pPr/>
              <a:t>6/15/16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EE653-6224-4A56-AC6E-566F16F859AF}" type="datetimeFigureOut">
              <a:rPr lang="en-US" smtClean="0"/>
              <a:pPr/>
              <a:t>6/15/16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EE653-6224-4A56-AC6E-566F16F859AF}" type="datetimeFigureOut">
              <a:rPr lang="en-US" smtClean="0"/>
              <a:pPr/>
              <a:t>6/15/16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D93A1B-491A-4FC0-8141-2B5D00B617D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EE653-6224-4A56-AC6E-566F16F859AF}" type="datetimeFigureOut">
              <a:rPr lang="en-US" smtClean="0"/>
              <a:pPr/>
              <a:t>6/15/16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93A1B-491A-4FC0-8141-2B5D00B617D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o.edgehill.ac.uk/gallery/corporate/campus/business/EH697+DSC_0146.jpg.html?g2_imageViewsIndex=2" TargetMode="External"/><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forms/d/17vLR9OT6CaJmoA-Ev7xhmiy6IS5aAPQI4UgjxOO-XSM/viewanalytics" TargetMode="External"/><Relationship Id="rId4" Type="http://schemas.openxmlformats.org/officeDocument/2006/relationships/hyperlink" Target="https://docs.google.com/forms/d/1uwr2Cpj9PWLQcwbiWXd7SF04iXpKOmls9K_7mgg58YI/edit?ts=574d6669" TargetMode="External"/><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saca.org/pages/cybersecurity-global-status-report.aspx" TargetMode="External"/><Relationship Id="rId3" Type="http://schemas.openxmlformats.org/officeDocument/2006/relationships/hyperlink" Target="https://www.gov.uk/government/uploads/system/uploads/attachment_data/file/289806/bis-14-647-cyber-security-skills-business-perspectives-and-governments-next-step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H697 DSC_0146.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936105"/>
            <a:ext cx="9138669" cy="5921895"/>
          </a:xfrm>
          <a:prstGeom prst="rect">
            <a:avLst/>
          </a:prstGeom>
          <a:ln>
            <a:noFill/>
          </a:ln>
          <a:effectLst>
            <a:softEdge rad="635000"/>
          </a:effectLst>
        </p:spPr>
      </p:pic>
      <p:sp>
        <p:nvSpPr>
          <p:cNvPr id="10" name="TextBox 9"/>
          <p:cNvSpPr txBox="1"/>
          <p:nvPr/>
        </p:nvSpPr>
        <p:spPr>
          <a:xfrm>
            <a:off x="17240" y="72695"/>
            <a:ext cx="8928992" cy="1077218"/>
          </a:xfrm>
          <a:prstGeom prst="rect">
            <a:avLst/>
          </a:prstGeom>
          <a:noFill/>
        </p:spPr>
        <p:txBody>
          <a:bodyPr wrap="square" rtlCol="0">
            <a:spAutoFit/>
          </a:bodyPr>
          <a:lstStyle/>
          <a:p>
            <a:r>
              <a:rPr lang="en-GB" sz="3200" dirty="0"/>
              <a:t>Gamified Virtual Training Environment for </a:t>
            </a:r>
            <a:r>
              <a:rPr lang="en-GB" sz="3200" dirty="0" smtClean="0"/>
              <a:t>Cyber-Security </a:t>
            </a:r>
            <a:r>
              <a:rPr lang="en-GB" sz="3200" dirty="0"/>
              <a:t>Skills Development</a:t>
            </a:r>
            <a:endParaRPr lang="en-US" sz="3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6225" y="1005628"/>
            <a:ext cx="2885299" cy="1241097"/>
          </a:xfrm>
          <a:prstGeom prst="rect">
            <a:avLst/>
          </a:prstGeom>
          <a:ln>
            <a:noFill/>
          </a:ln>
          <a:effectLst>
            <a:softEdge rad="112500"/>
          </a:effectLst>
        </p:spPr>
      </p:pic>
      <p:sp>
        <p:nvSpPr>
          <p:cNvPr id="3" name="TextBox 2"/>
          <p:cNvSpPr txBox="1"/>
          <p:nvPr/>
        </p:nvSpPr>
        <p:spPr>
          <a:xfrm>
            <a:off x="3419872" y="6211669"/>
            <a:ext cx="5040560" cy="646331"/>
          </a:xfrm>
          <a:prstGeom prst="rect">
            <a:avLst/>
          </a:prstGeom>
          <a:noFill/>
        </p:spPr>
        <p:txBody>
          <a:bodyPr wrap="square" rtlCol="0">
            <a:spAutoFit/>
          </a:bodyPr>
          <a:lstStyle/>
          <a:p>
            <a:r>
              <a:rPr lang="en-US" b="1" dirty="0" smtClean="0">
                <a:solidFill>
                  <a:srgbClr val="C00000"/>
                </a:solidFill>
              </a:rPr>
              <a:t>Dr. Chitra Balakrishna</a:t>
            </a:r>
          </a:p>
          <a:p>
            <a:r>
              <a:rPr lang="en-US" b="1" dirty="0" smtClean="0">
                <a:solidFill>
                  <a:srgbClr val="C00000"/>
                </a:solidFill>
              </a:rPr>
              <a:t>Senior Lecturer, Edge Hill University</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CyberGaTE</a:t>
            </a:r>
            <a:r>
              <a:rPr lang="en-US" dirty="0" smtClean="0"/>
              <a:t> Differentiator</a:t>
            </a:r>
            <a:endParaRPr lang="en-US" dirty="0"/>
          </a:p>
        </p:txBody>
      </p:sp>
      <p:sp>
        <p:nvSpPr>
          <p:cNvPr id="3" name="Content Placeholder 2"/>
          <p:cNvSpPr>
            <a:spLocks noGrp="1"/>
          </p:cNvSpPr>
          <p:nvPr>
            <p:ph idx="1"/>
          </p:nvPr>
        </p:nvSpPr>
        <p:spPr>
          <a:xfrm>
            <a:off x="486461" y="1378024"/>
            <a:ext cx="8229600" cy="4525963"/>
          </a:xfrm>
        </p:spPr>
        <p:txBody>
          <a:bodyPr>
            <a:normAutofit fontScale="85000" lnSpcReduction="10000"/>
          </a:bodyPr>
          <a:lstStyle/>
          <a:p>
            <a:r>
              <a:rPr lang="en-US" dirty="0" smtClean="0"/>
              <a:t>Active collaboration between the content producer and consumer. Students as </a:t>
            </a:r>
            <a:r>
              <a:rPr lang="en-US" i="1" dirty="0" smtClean="0">
                <a:solidFill>
                  <a:srgbClr val="C00000"/>
                </a:solidFill>
              </a:rPr>
              <a:t>Pro-</a:t>
            </a:r>
            <a:r>
              <a:rPr lang="en-US" i="1" dirty="0" err="1" smtClean="0">
                <a:solidFill>
                  <a:srgbClr val="C00000"/>
                </a:solidFill>
              </a:rPr>
              <a:t>Sumers</a:t>
            </a:r>
            <a:endParaRPr lang="en-US" i="1" dirty="0" smtClean="0">
              <a:solidFill>
                <a:srgbClr val="C00000"/>
              </a:solidFill>
            </a:endParaRPr>
          </a:p>
          <a:p>
            <a:r>
              <a:rPr lang="en-US" dirty="0" smtClean="0"/>
              <a:t>Balance of defensive-offensive strategies within the cyber-games</a:t>
            </a:r>
          </a:p>
          <a:p>
            <a:r>
              <a:rPr lang="en-US" dirty="0" smtClean="0"/>
              <a:t>Free and open source for educational use.</a:t>
            </a:r>
          </a:p>
          <a:p>
            <a:r>
              <a:rPr lang="en-US" dirty="0" smtClean="0"/>
              <a:t>While providing realistic-environment on which to practice the technical skills, </a:t>
            </a:r>
            <a:r>
              <a:rPr lang="en-US" dirty="0" err="1" smtClean="0"/>
              <a:t>CyberGaTE</a:t>
            </a:r>
            <a:r>
              <a:rPr lang="en-US" dirty="0" smtClean="0"/>
              <a:t> aims to provide a guided learning environment. (</a:t>
            </a:r>
            <a:r>
              <a:rPr lang="en-US" b="1" i="1" dirty="0" smtClean="0">
                <a:solidFill>
                  <a:srgbClr val="C00000"/>
                </a:solidFill>
              </a:rPr>
              <a:t>Inform and Practice)</a:t>
            </a:r>
          </a:p>
          <a:p>
            <a:r>
              <a:rPr lang="en-US" dirty="0" smtClean="0"/>
              <a:t>Most important is the game is not simulated, instead game is hosted on a virtual training environment with access to servers, firewalls at the backend.</a:t>
            </a:r>
            <a:endParaRPr lang="en-US" dirty="0"/>
          </a:p>
        </p:txBody>
      </p:sp>
      <p:grpSp>
        <p:nvGrpSpPr>
          <p:cNvPr id="5" name="Group 4"/>
          <p:cNvGrpSpPr/>
          <p:nvPr/>
        </p:nvGrpSpPr>
        <p:grpSpPr>
          <a:xfrm>
            <a:off x="5652120" y="5903986"/>
            <a:ext cx="3347864" cy="954013"/>
            <a:chOff x="9860690" y="5991576"/>
            <a:chExt cx="2034747" cy="664597"/>
          </a:xfrm>
        </p:grpSpPr>
        <p:pic>
          <p:nvPicPr>
            <p:cNvPr id="6" name="Picture 5"/>
            <p:cNvPicPr>
              <a:picLocks noChangeAspect="1"/>
            </p:cNvPicPr>
            <p:nvPr/>
          </p:nvPicPr>
          <p:blipFill>
            <a:blip r:embed="rId3"/>
            <a:stretch>
              <a:fillRect/>
            </a:stretch>
          </p:blipFill>
          <p:spPr>
            <a:xfrm>
              <a:off x="11016734" y="5997146"/>
              <a:ext cx="878703" cy="659027"/>
            </a:xfrm>
            <a:prstGeom prst="rect">
              <a:avLst/>
            </a:prstGeom>
          </p:spPr>
        </p:pic>
        <p:pic>
          <p:nvPicPr>
            <p:cNvPr id="7" name="Picture 6"/>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295504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332656"/>
            <a:ext cx="8640960" cy="6336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548680"/>
            <a:ext cx="3456384" cy="1043892"/>
          </a:xfrm>
          <a:prstGeom prst="rect">
            <a:avLst/>
          </a:prstGeom>
        </p:spPr>
      </p:pic>
      <p:sp>
        <p:nvSpPr>
          <p:cNvPr id="8" name="Rounded Rectangle 7"/>
          <p:cNvSpPr/>
          <p:nvPr/>
        </p:nvSpPr>
        <p:spPr>
          <a:xfrm>
            <a:off x="755576" y="2132856"/>
            <a:ext cx="1728192"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41854" y="2134597"/>
            <a:ext cx="1728615" cy="646331"/>
          </a:xfrm>
          <a:prstGeom prst="rect">
            <a:avLst/>
          </a:prstGeom>
          <a:noFill/>
        </p:spPr>
        <p:txBody>
          <a:bodyPr wrap="none" rtlCol="0">
            <a:spAutoFit/>
          </a:bodyPr>
          <a:lstStyle/>
          <a:p>
            <a:pPr algn="ctr"/>
            <a:r>
              <a:rPr lang="en-US" b="1" dirty="0" smtClean="0"/>
              <a:t>Learning/Game </a:t>
            </a:r>
          </a:p>
          <a:p>
            <a:pPr algn="ctr"/>
            <a:r>
              <a:rPr lang="en-US" b="1" dirty="0" smtClean="0"/>
              <a:t>Mode</a:t>
            </a:r>
            <a:endParaRPr lang="en-US" b="1" dirty="0"/>
          </a:p>
        </p:txBody>
      </p:sp>
      <p:sp>
        <p:nvSpPr>
          <p:cNvPr id="12" name="TextBox 11"/>
          <p:cNvSpPr txBox="1"/>
          <p:nvPr/>
        </p:nvSpPr>
        <p:spPr>
          <a:xfrm>
            <a:off x="2915816" y="2163610"/>
            <a:ext cx="1093120" cy="646331"/>
          </a:xfrm>
          <a:prstGeom prst="rect">
            <a:avLst/>
          </a:prstGeom>
          <a:noFill/>
        </p:spPr>
        <p:txBody>
          <a:bodyPr wrap="none" rtlCol="0">
            <a:spAutoFit/>
          </a:bodyPr>
          <a:lstStyle/>
          <a:p>
            <a:pPr algn="ctr"/>
            <a:r>
              <a:rPr lang="en-US" b="1" dirty="0" smtClean="0"/>
              <a:t>Game </a:t>
            </a:r>
          </a:p>
          <a:p>
            <a:pPr algn="ctr"/>
            <a:r>
              <a:rPr lang="en-US" b="1" dirty="0" smtClean="0"/>
              <a:t>Objective</a:t>
            </a:r>
            <a:endParaRPr lang="en-US" b="1" dirty="0"/>
          </a:p>
        </p:txBody>
      </p:sp>
      <p:sp>
        <p:nvSpPr>
          <p:cNvPr id="13" name="Rounded Rectangle 12"/>
          <p:cNvSpPr/>
          <p:nvPr/>
        </p:nvSpPr>
        <p:spPr>
          <a:xfrm>
            <a:off x="2715390" y="2132856"/>
            <a:ext cx="1728192"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675204" y="2132856"/>
            <a:ext cx="1728192"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9201" y="2267580"/>
            <a:ext cx="1220207" cy="369332"/>
          </a:xfrm>
          <a:prstGeom prst="rect">
            <a:avLst/>
          </a:prstGeom>
          <a:noFill/>
        </p:spPr>
        <p:txBody>
          <a:bodyPr wrap="none" rtlCol="0">
            <a:spAutoFit/>
          </a:bodyPr>
          <a:lstStyle/>
          <a:p>
            <a:pPr algn="ctr"/>
            <a:r>
              <a:rPr lang="en-US" b="1" smtClean="0"/>
              <a:t>Virtual Lab</a:t>
            </a:r>
            <a:endParaRPr lang="en-US" b="1" dirty="0"/>
          </a:p>
        </p:txBody>
      </p:sp>
      <p:sp>
        <p:nvSpPr>
          <p:cNvPr id="18" name="Rounded Rectangle 17"/>
          <p:cNvSpPr/>
          <p:nvPr/>
        </p:nvSpPr>
        <p:spPr>
          <a:xfrm>
            <a:off x="6825113" y="2163610"/>
            <a:ext cx="1728192" cy="6480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01544" y="2302109"/>
            <a:ext cx="975332" cy="369332"/>
          </a:xfrm>
          <a:prstGeom prst="rect">
            <a:avLst/>
          </a:prstGeom>
          <a:noFill/>
        </p:spPr>
        <p:txBody>
          <a:bodyPr wrap="none" rtlCol="0">
            <a:spAutoFit/>
          </a:bodyPr>
          <a:lstStyle/>
          <a:p>
            <a:pPr algn="ctr"/>
            <a:r>
              <a:rPr lang="en-US" b="1" smtClean="0"/>
              <a:t>Browser</a:t>
            </a:r>
            <a:endParaRPr lang="en-US" b="1" dirty="0"/>
          </a:p>
        </p:txBody>
      </p:sp>
      <p:sp>
        <p:nvSpPr>
          <p:cNvPr id="21" name="Round Diagonal Corner Rectangle 20"/>
          <p:cNvSpPr/>
          <p:nvPr/>
        </p:nvSpPr>
        <p:spPr>
          <a:xfrm>
            <a:off x="819636" y="3068960"/>
            <a:ext cx="7784180" cy="3456384"/>
          </a:xfrm>
          <a:prstGeom prst="round2DiagRect">
            <a:avLst/>
          </a:prstGeom>
          <a:noFill/>
          <a:ln w="38100">
            <a:solidFill>
              <a:srgbClr val="B2479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p:cNvSpPr txBox="1"/>
          <p:nvPr/>
        </p:nvSpPr>
        <p:spPr>
          <a:xfrm>
            <a:off x="2490924" y="4397057"/>
            <a:ext cx="4262192" cy="584775"/>
          </a:xfrm>
          <a:prstGeom prst="rect">
            <a:avLst/>
          </a:prstGeom>
          <a:noFill/>
        </p:spPr>
        <p:txBody>
          <a:bodyPr wrap="none" rtlCol="0">
            <a:spAutoFit/>
          </a:bodyPr>
          <a:lstStyle/>
          <a:p>
            <a:r>
              <a:rPr lang="en-US" sz="3200" dirty="0" err="1" smtClean="0"/>
              <a:t>CyberGaTE</a:t>
            </a:r>
            <a:r>
              <a:rPr lang="en-US" sz="3200" dirty="0" smtClean="0"/>
              <a:t> Gaming Area</a:t>
            </a:r>
            <a:endParaRPr lang="en-US" sz="3200" dirty="0"/>
          </a:p>
        </p:txBody>
      </p:sp>
    </p:spTree>
    <p:extLst>
      <p:ext uri="{BB962C8B-B14F-4D97-AF65-F5344CB8AC3E}">
        <p14:creationId xmlns:p14="http://schemas.microsoft.com/office/powerpoint/2010/main" val="1077714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Capture</a:t>
            </a:r>
            <a:endParaRPr lang="en-US" dirty="0"/>
          </a:p>
        </p:txBody>
      </p:sp>
      <p:sp>
        <p:nvSpPr>
          <p:cNvPr id="6" name="Round Diagonal Corner Rectangle 5"/>
          <p:cNvSpPr/>
          <p:nvPr/>
        </p:nvSpPr>
        <p:spPr>
          <a:xfrm>
            <a:off x="1547664" y="1417637"/>
            <a:ext cx="6048672" cy="1041975"/>
          </a:xfrm>
          <a:prstGeom prst="round2Diag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7664" y="1505506"/>
            <a:ext cx="6048672" cy="954107"/>
          </a:xfrm>
          <a:prstGeom prst="rect">
            <a:avLst/>
          </a:prstGeom>
          <a:noFill/>
        </p:spPr>
        <p:txBody>
          <a:bodyPr wrap="square" rtlCol="0">
            <a:spAutoFit/>
          </a:bodyPr>
          <a:lstStyle/>
          <a:p>
            <a:r>
              <a:rPr lang="en-US" sz="2400" b="1" dirty="0" smtClean="0"/>
              <a:t>Employers, Domain Experts, Industry Partners</a:t>
            </a:r>
          </a:p>
          <a:p>
            <a:pPr algn="ctr"/>
            <a:r>
              <a:rPr lang="en-US" sz="1600" b="1" i="1" dirty="0" smtClean="0">
                <a:solidFill>
                  <a:srgbClr val="0070C0"/>
                </a:solidFill>
              </a:rPr>
              <a:t>Which of the cyber-security skills is hard to find among fresh graduates or young professionals ?</a:t>
            </a:r>
            <a:endParaRPr lang="en-US" sz="1600" b="1" i="1" dirty="0">
              <a:solidFill>
                <a:srgbClr val="0070C0"/>
              </a:solidFill>
            </a:endParaRPr>
          </a:p>
        </p:txBody>
      </p:sp>
      <p:sp>
        <p:nvSpPr>
          <p:cNvPr id="8" name="Round Diagonal Corner Rectangle 7"/>
          <p:cNvSpPr/>
          <p:nvPr/>
        </p:nvSpPr>
        <p:spPr>
          <a:xfrm>
            <a:off x="1547664" y="3395137"/>
            <a:ext cx="6048672" cy="1041975"/>
          </a:xfrm>
          <a:prstGeom prst="round2Diag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47664" y="3487941"/>
            <a:ext cx="6136616" cy="877163"/>
          </a:xfrm>
          <a:prstGeom prst="rect">
            <a:avLst/>
          </a:prstGeom>
        </p:spPr>
        <p:txBody>
          <a:bodyPr wrap="none">
            <a:spAutoFit/>
          </a:bodyPr>
          <a:lstStyle/>
          <a:p>
            <a:r>
              <a:rPr lang="en-US" sz="2300" b="1" dirty="0" smtClean="0"/>
              <a:t>Academics, Cyber-Security Training Professionals</a:t>
            </a:r>
          </a:p>
          <a:p>
            <a:pPr algn="ctr"/>
            <a:r>
              <a:rPr lang="en-US" sz="1400" b="1" i="1" dirty="0" smtClean="0">
                <a:solidFill>
                  <a:srgbClr val="0070C0"/>
                </a:solidFill>
              </a:rPr>
              <a:t>Which of the cyber-security skills is complex to teach </a:t>
            </a:r>
            <a:r>
              <a:rPr lang="en-US" sz="1400" b="1" i="1" dirty="0" err="1" smtClean="0">
                <a:solidFill>
                  <a:srgbClr val="0070C0"/>
                </a:solidFill>
              </a:rPr>
              <a:t>w.r.t</a:t>
            </a:r>
            <a:r>
              <a:rPr lang="en-US" sz="1400" b="1" i="1" dirty="0" smtClean="0">
                <a:solidFill>
                  <a:srgbClr val="0070C0"/>
                </a:solidFill>
              </a:rPr>
              <a:t> student engagement</a:t>
            </a:r>
          </a:p>
          <a:p>
            <a:pPr algn="ctr"/>
            <a:r>
              <a:rPr lang="en-US" sz="1400" b="1" i="1" dirty="0" smtClean="0">
                <a:solidFill>
                  <a:srgbClr val="0070C0"/>
                </a:solidFill>
              </a:rPr>
              <a:t> and learning experience ?</a:t>
            </a:r>
            <a:endParaRPr lang="en-US" sz="1400" b="1" i="1" dirty="0">
              <a:solidFill>
                <a:srgbClr val="0070C0"/>
              </a:solidFill>
            </a:endParaRPr>
          </a:p>
        </p:txBody>
      </p:sp>
      <p:sp>
        <p:nvSpPr>
          <p:cNvPr id="13" name="Preparation 12"/>
          <p:cNvSpPr/>
          <p:nvPr/>
        </p:nvSpPr>
        <p:spPr>
          <a:xfrm>
            <a:off x="1323672" y="5229200"/>
            <a:ext cx="6496656" cy="1296144"/>
          </a:xfrm>
          <a:prstGeom prst="flowChartPreparation">
            <a:avLst/>
          </a:prstGeom>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t>Students</a:t>
            </a:r>
            <a:endParaRPr lang="en-US" sz="1400" b="1" i="1" dirty="0" smtClean="0">
              <a:solidFill>
                <a:srgbClr val="0070C0"/>
              </a:solidFill>
            </a:endParaRPr>
          </a:p>
          <a:p>
            <a:pPr algn="ctr"/>
            <a:r>
              <a:rPr lang="en-US" sz="1400" b="1" i="1" dirty="0" smtClean="0">
                <a:solidFill>
                  <a:srgbClr val="0070C0"/>
                </a:solidFill>
              </a:rPr>
              <a:t>Which of the cyber-security skills were complex to understand and apply either due to lack of </a:t>
            </a:r>
            <a:r>
              <a:rPr lang="en-US" sz="1400" b="1" i="1" dirty="0" err="1" smtClean="0">
                <a:solidFill>
                  <a:srgbClr val="0070C0"/>
                </a:solidFill>
              </a:rPr>
              <a:t>engagment</a:t>
            </a:r>
            <a:r>
              <a:rPr lang="en-US" sz="1400" b="1" i="1" dirty="0" smtClean="0">
                <a:solidFill>
                  <a:srgbClr val="0070C0"/>
                </a:solidFill>
              </a:rPr>
              <a:t> or due to complexity?</a:t>
            </a:r>
            <a:endParaRPr lang="en-US" sz="1400" b="1" i="1" dirty="0">
              <a:solidFill>
                <a:srgbClr val="0070C0"/>
              </a:solidFill>
            </a:endParaRPr>
          </a:p>
        </p:txBody>
      </p:sp>
      <p:sp>
        <p:nvSpPr>
          <p:cNvPr id="15" name="Notched Right Arrow 14"/>
          <p:cNvSpPr/>
          <p:nvPr/>
        </p:nvSpPr>
        <p:spPr>
          <a:xfrm rot="5400000">
            <a:off x="3954212" y="2750644"/>
            <a:ext cx="731520"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p:cNvSpPr/>
          <p:nvPr/>
        </p:nvSpPr>
        <p:spPr>
          <a:xfrm rot="5400000">
            <a:off x="4032051" y="4683420"/>
            <a:ext cx="731520"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624736" y="262985"/>
            <a:ext cx="2411760" cy="756849"/>
            <a:chOff x="9860690" y="5991576"/>
            <a:chExt cx="2034747" cy="664597"/>
          </a:xfrm>
        </p:grpSpPr>
        <p:pic>
          <p:nvPicPr>
            <p:cNvPr id="18" name="Picture 17"/>
            <p:cNvPicPr>
              <a:picLocks noChangeAspect="1"/>
            </p:cNvPicPr>
            <p:nvPr/>
          </p:nvPicPr>
          <p:blipFill>
            <a:blip r:embed="rId2"/>
            <a:stretch>
              <a:fillRect/>
            </a:stretch>
          </p:blipFill>
          <p:spPr>
            <a:xfrm>
              <a:off x="11016734" y="5997146"/>
              <a:ext cx="878703" cy="659027"/>
            </a:xfrm>
            <a:prstGeom prst="rect">
              <a:avLst/>
            </a:prstGeom>
          </p:spPr>
        </p:pic>
        <p:pic>
          <p:nvPicPr>
            <p:cNvPr id="19" name="Picture 18"/>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76698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 y="256456"/>
            <a:ext cx="8229600" cy="1143000"/>
          </a:xfrm>
        </p:spPr>
        <p:txBody>
          <a:bodyPr>
            <a:normAutofit/>
          </a:bodyPr>
          <a:lstStyle/>
          <a:p>
            <a:r>
              <a:rPr lang="en-GB" dirty="0" smtClean="0"/>
              <a:t>Survey, Workshop and Interviews</a:t>
            </a:r>
            <a:endParaRPr lang="en-GB" dirty="0"/>
          </a:p>
        </p:txBody>
      </p:sp>
      <p:sp>
        <p:nvSpPr>
          <p:cNvPr id="3" name="Content Placeholder 2"/>
          <p:cNvSpPr>
            <a:spLocks noGrp="1"/>
          </p:cNvSpPr>
          <p:nvPr>
            <p:ph idx="1"/>
          </p:nvPr>
        </p:nvSpPr>
        <p:spPr/>
        <p:txBody>
          <a:bodyPr>
            <a:normAutofit/>
          </a:bodyPr>
          <a:lstStyle/>
          <a:p>
            <a:pPr lvl="1"/>
            <a:r>
              <a:rPr lang="en-US" sz="1800" b="1" dirty="0" smtClean="0">
                <a:solidFill>
                  <a:srgbClr val="FF0000"/>
                </a:solidFill>
              </a:rPr>
              <a:t>Employers  </a:t>
            </a:r>
            <a:r>
              <a:rPr lang="en-US" sz="1800" b="1" dirty="0" smtClean="0"/>
              <a:t>identified cyber-security skills that were</a:t>
            </a:r>
            <a:r>
              <a:rPr lang="en-US" sz="1800" b="1" dirty="0" smtClean="0">
                <a:solidFill>
                  <a:srgbClr val="FF0000"/>
                </a:solidFill>
              </a:rPr>
              <a:t> </a:t>
            </a:r>
            <a:r>
              <a:rPr lang="en-US" sz="1800" b="1" dirty="0" smtClean="0"/>
              <a:t>hard </a:t>
            </a:r>
            <a:r>
              <a:rPr lang="en-US" sz="1800" b="1" dirty="0"/>
              <a:t>to find among fresh cyber security </a:t>
            </a:r>
            <a:r>
              <a:rPr lang="en-US" sz="1800" b="1" dirty="0" smtClean="0"/>
              <a:t>graduates</a:t>
            </a:r>
            <a:endParaRPr lang="en-US" sz="1800" b="1" dirty="0" smtClean="0">
              <a:solidFill>
                <a:srgbClr val="FF0000"/>
              </a:solidFill>
            </a:endParaRPr>
          </a:p>
          <a:p>
            <a:pPr lvl="1"/>
            <a:r>
              <a:rPr lang="en-US" sz="1800" b="1" dirty="0">
                <a:solidFill>
                  <a:srgbClr val="FF0000"/>
                </a:solidFill>
                <a:hlinkClick r:id="rId3"/>
              </a:rPr>
              <a:t>https://</a:t>
            </a:r>
            <a:r>
              <a:rPr lang="en-US" sz="1800" b="1" dirty="0" smtClean="0">
                <a:solidFill>
                  <a:srgbClr val="FF0000"/>
                </a:solidFill>
                <a:hlinkClick r:id="rId3"/>
              </a:rPr>
              <a:t>docs.google.com/forms/d/17vLR9OT6CaJmoA-Ev7xhmiy6IS5aAPQI4UgjxOO-XSM/viewanalytics</a:t>
            </a:r>
            <a:r>
              <a:rPr lang="en-US" sz="1800" b="1" dirty="0">
                <a:solidFill>
                  <a:srgbClr val="FF0000"/>
                </a:solidFill>
              </a:rPr>
              <a:t> </a:t>
            </a:r>
            <a:r>
              <a:rPr lang="en-US" sz="1800" b="1" dirty="0" smtClean="0">
                <a:solidFill>
                  <a:srgbClr val="FF0000"/>
                </a:solidFill>
              </a:rPr>
              <a:t>(20 </a:t>
            </a:r>
            <a:r>
              <a:rPr lang="en-US" sz="1800" b="1" dirty="0">
                <a:solidFill>
                  <a:srgbClr val="FF0000"/>
                </a:solidFill>
              </a:rPr>
              <a:t>industry respondents</a:t>
            </a:r>
            <a:r>
              <a:rPr lang="en-US" sz="1800" b="1" dirty="0" smtClean="0">
                <a:solidFill>
                  <a:srgbClr val="FF0000"/>
                </a:solidFill>
              </a:rPr>
              <a:t>)</a:t>
            </a:r>
          </a:p>
          <a:p>
            <a:pPr lvl="1"/>
            <a:endParaRPr lang="en-US" sz="1800" b="1" dirty="0" smtClean="0">
              <a:solidFill>
                <a:srgbClr val="FF0000"/>
              </a:solidFill>
            </a:endParaRPr>
          </a:p>
          <a:p>
            <a:pPr lvl="1"/>
            <a:r>
              <a:rPr lang="en-US" sz="1800" b="1" dirty="0" smtClean="0">
                <a:solidFill>
                  <a:srgbClr val="FF0000"/>
                </a:solidFill>
              </a:rPr>
              <a:t>Academics </a:t>
            </a:r>
            <a:r>
              <a:rPr lang="en-US" sz="1800" b="1" dirty="0" smtClean="0"/>
              <a:t>identified cyber-security areas that were challenging to teach </a:t>
            </a:r>
            <a:r>
              <a:rPr lang="en-US" sz="1800" b="1" dirty="0"/>
              <a:t>based on student performance </a:t>
            </a:r>
            <a:r>
              <a:rPr lang="en-US" sz="1800" b="1" dirty="0" smtClean="0"/>
              <a:t>and student learning experience </a:t>
            </a:r>
            <a:r>
              <a:rPr lang="en-US" sz="1800" b="1" dirty="0" smtClean="0">
                <a:solidFill>
                  <a:srgbClr val="FF0000"/>
                </a:solidFill>
              </a:rPr>
              <a:t>(16 academics/ Trainers  on email survey, workshop)</a:t>
            </a:r>
          </a:p>
          <a:p>
            <a:pPr lvl="1"/>
            <a:endParaRPr lang="en-US" sz="1800" b="1" dirty="0"/>
          </a:p>
          <a:p>
            <a:pPr lvl="1"/>
            <a:r>
              <a:rPr lang="en-US" sz="1800" b="1" dirty="0" smtClean="0">
                <a:solidFill>
                  <a:srgbClr val="FF0000"/>
                </a:solidFill>
              </a:rPr>
              <a:t>Students </a:t>
            </a:r>
            <a:r>
              <a:rPr lang="en-US" sz="1800" b="1" dirty="0" smtClean="0"/>
              <a:t>identified cyber-security areas that were difficult to understand and apply due to the lack of hands-on experience or due to the complexity of the topic </a:t>
            </a:r>
            <a:r>
              <a:rPr lang="en-US" sz="1800" b="1" dirty="0" smtClean="0">
                <a:solidFill>
                  <a:srgbClr val="FF0000"/>
                </a:solidFill>
              </a:rPr>
              <a:t>( 48 respondents across L5, L6, L7) </a:t>
            </a:r>
            <a:r>
              <a:rPr lang="en-US" sz="1800" b="1" dirty="0" smtClean="0">
                <a:solidFill>
                  <a:srgbClr val="FF0000"/>
                </a:solidFill>
                <a:hlinkClick r:id="rId4"/>
              </a:rPr>
              <a:t>https</a:t>
            </a:r>
            <a:r>
              <a:rPr lang="en-US" sz="1800" b="1" dirty="0">
                <a:solidFill>
                  <a:srgbClr val="FF0000"/>
                </a:solidFill>
                <a:hlinkClick r:id="rId4"/>
              </a:rPr>
              <a:t>://</a:t>
            </a:r>
            <a:r>
              <a:rPr lang="en-US" sz="1800" b="1" dirty="0" smtClean="0">
                <a:solidFill>
                  <a:srgbClr val="FF0000"/>
                </a:solidFill>
                <a:hlinkClick r:id="rId4"/>
              </a:rPr>
              <a:t>docs.google.com/forms/d/1uwr2Cpj9PWLQcwbiWXd7SF04iXpKOmls9K_7mgg58YI/edit?ts=574d6669#responses</a:t>
            </a:r>
            <a:r>
              <a:rPr lang="en-US" sz="1800" b="1" dirty="0" smtClean="0">
                <a:solidFill>
                  <a:srgbClr val="FF0000"/>
                </a:solidFill>
              </a:rPr>
              <a:t> </a:t>
            </a:r>
            <a:endParaRPr lang="en-US" sz="1800" b="1" dirty="0">
              <a:solidFill>
                <a:srgbClr val="FF0000"/>
              </a:solidFill>
            </a:endParaRPr>
          </a:p>
          <a:p>
            <a:pPr marL="274320" lvl="1" indent="0">
              <a:buNone/>
            </a:pPr>
            <a:endParaRPr lang="en-GB" sz="1800" dirty="0" smtClean="0"/>
          </a:p>
        </p:txBody>
      </p:sp>
      <p:grpSp>
        <p:nvGrpSpPr>
          <p:cNvPr id="4" name="Group 3"/>
          <p:cNvGrpSpPr/>
          <p:nvPr/>
        </p:nvGrpSpPr>
        <p:grpSpPr>
          <a:xfrm>
            <a:off x="5724128" y="5858855"/>
            <a:ext cx="3240360" cy="936104"/>
            <a:chOff x="9860690" y="5991576"/>
            <a:chExt cx="2034747" cy="664597"/>
          </a:xfrm>
        </p:grpSpPr>
        <p:pic>
          <p:nvPicPr>
            <p:cNvPr id="5" name="Picture 4"/>
            <p:cNvPicPr>
              <a:picLocks noChangeAspect="1"/>
            </p:cNvPicPr>
            <p:nvPr/>
          </p:nvPicPr>
          <p:blipFill>
            <a:blip r:embed="rId5"/>
            <a:stretch>
              <a:fillRect/>
            </a:stretch>
          </p:blipFill>
          <p:spPr>
            <a:xfrm>
              <a:off x="11016734" y="5997146"/>
              <a:ext cx="878703" cy="659027"/>
            </a:xfrm>
            <a:prstGeom prst="rect">
              <a:avLst/>
            </a:prstGeom>
          </p:spPr>
        </p:pic>
        <p:pic>
          <p:nvPicPr>
            <p:cNvPr id="6" name="Picture 5"/>
            <p:cNvPicPr>
              <a:picLocks noChangeAspect="1"/>
            </p:cNvPicPr>
            <p:nvPr/>
          </p:nvPicPr>
          <p:blipFill>
            <a:blip r:embed="rId6"/>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872995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broad areas of Cyber Security Identified</a:t>
            </a:r>
            <a:endParaRPr lang="en-US" dirty="0"/>
          </a:p>
        </p:txBody>
      </p:sp>
      <p:sp>
        <p:nvSpPr>
          <p:cNvPr id="3" name="Content Placeholder 2"/>
          <p:cNvSpPr>
            <a:spLocks noGrp="1"/>
          </p:cNvSpPr>
          <p:nvPr>
            <p:ph idx="1"/>
          </p:nvPr>
        </p:nvSpPr>
        <p:spPr/>
        <p:txBody>
          <a:bodyPr>
            <a:normAutofit/>
          </a:bodyPr>
          <a:lstStyle/>
          <a:p>
            <a:pPr>
              <a:lnSpc>
                <a:spcPct val="200000"/>
              </a:lnSpc>
            </a:pPr>
            <a:r>
              <a:rPr lang="en-US" sz="2600" b="1" i="1" dirty="0">
                <a:solidFill>
                  <a:srgbClr val="002060"/>
                </a:solidFill>
              </a:rPr>
              <a:t>Penetration Tests and Ethical </a:t>
            </a:r>
            <a:r>
              <a:rPr lang="en-US" sz="2600" b="1" i="1" dirty="0" smtClean="0">
                <a:solidFill>
                  <a:srgbClr val="002060"/>
                </a:solidFill>
              </a:rPr>
              <a:t>Hacking</a:t>
            </a:r>
            <a:endParaRPr lang="en-GB" sz="2600" b="1" i="1" dirty="0" smtClean="0">
              <a:solidFill>
                <a:srgbClr val="002060"/>
              </a:solidFill>
            </a:endParaRPr>
          </a:p>
          <a:p>
            <a:pPr>
              <a:lnSpc>
                <a:spcPct val="200000"/>
              </a:lnSpc>
            </a:pPr>
            <a:r>
              <a:rPr lang="en-GB" sz="2600" b="1" i="1" dirty="0" smtClean="0">
                <a:solidFill>
                  <a:srgbClr val="002060"/>
                </a:solidFill>
              </a:rPr>
              <a:t>Intrusion </a:t>
            </a:r>
            <a:r>
              <a:rPr lang="en-GB" sz="2600" b="1" i="1" dirty="0">
                <a:solidFill>
                  <a:srgbClr val="002060"/>
                </a:solidFill>
              </a:rPr>
              <a:t>Detection and Monitoring</a:t>
            </a:r>
          </a:p>
          <a:p>
            <a:pPr>
              <a:lnSpc>
                <a:spcPct val="200000"/>
              </a:lnSpc>
            </a:pPr>
            <a:r>
              <a:rPr lang="en-US" sz="2600" b="1" i="1" dirty="0">
                <a:solidFill>
                  <a:srgbClr val="002060"/>
                </a:solidFill>
              </a:rPr>
              <a:t>Incidence Response and </a:t>
            </a:r>
            <a:r>
              <a:rPr lang="en-US" sz="2600" b="1" i="1" dirty="0" smtClean="0">
                <a:solidFill>
                  <a:srgbClr val="002060"/>
                </a:solidFill>
              </a:rPr>
              <a:t>Management</a:t>
            </a:r>
          </a:p>
          <a:p>
            <a:pPr>
              <a:lnSpc>
                <a:spcPct val="200000"/>
              </a:lnSpc>
            </a:pPr>
            <a:r>
              <a:rPr lang="en-GB" sz="2600" b="1" i="1" dirty="0">
                <a:solidFill>
                  <a:srgbClr val="002060"/>
                </a:solidFill>
              </a:rPr>
              <a:t>Implementing Secure Systems </a:t>
            </a:r>
            <a:endParaRPr lang="en-US" sz="2600" b="1" i="1" dirty="0">
              <a:solidFill>
                <a:srgbClr val="002060"/>
              </a:solidFill>
            </a:endParaRPr>
          </a:p>
          <a:p>
            <a:pPr marL="274320" lvl="1" indent="0">
              <a:lnSpc>
                <a:spcPct val="200000"/>
              </a:lnSpc>
              <a:buNone/>
            </a:pPr>
            <a:endParaRPr lang="en-GB" sz="2600" dirty="0"/>
          </a:p>
          <a:p>
            <a:pPr>
              <a:lnSpc>
                <a:spcPct val="200000"/>
              </a:lnSpc>
            </a:pPr>
            <a:endParaRPr lang="en-US" sz="2600" dirty="0"/>
          </a:p>
        </p:txBody>
      </p:sp>
      <p:grpSp>
        <p:nvGrpSpPr>
          <p:cNvPr id="4" name="Group 3"/>
          <p:cNvGrpSpPr/>
          <p:nvPr/>
        </p:nvGrpSpPr>
        <p:grpSpPr>
          <a:xfrm>
            <a:off x="5724128" y="5805264"/>
            <a:ext cx="3240360" cy="936104"/>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62658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1088"/>
            <a:ext cx="8229600" cy="1143000"/>
          </a:xfrm>
        </p:spPr>
        <p:txBody>
          <a:bodyPr/>
          <a:lstStyle/>
          <a:p>
            <a:r>
              <a:rPr lang="en-US" dirty="0" smtClean="0"/>
              <a:t>Gamification</a:t>
            </a:r>
            <a:endParaRPr lang="en-US" dirty="0"/>
          </a:p>
        </p:txBody>
      </p:sp>
      <p:sp>
        <p:nvSpPr>
          <p:cNvPr id="3" name="Content Placeholder 2"/>
          <p:cNvSpPr>
            <a:spLocks noGrp="1"/>
          </p:cNvSpPr>
          <p:nvPr>
            <p:ph idx="1"/>
          </p:nvPr>
        </p:nvSpPr>
        <p:spPr>
          <a:xfrm>
            <a:off x="268574" y="980728"/>
            <a:ext cx="8229600" cy="4525963"/>
          </a:xfrm>
        </p:spPr>
        <p:txBody>
          <a:bodyPr>
            <a:noAutofit/>
          </a:bodyPr>
          <a:lstStyle/>
          <a:p>
            <a:pPr marL="0" indent="0">
              <a:buNone/>
            </a:pPr>
            <a:endParaRPr lang="en-US" sz="2000" b="1" i="1" dirty="0" smtClean="0"/>
          </a:p>
          <a:p>
            <a:r>
              <a:rPr lang="en-US" sz="2000" dirty="0" err="1" smtClean="0"/>
              <a:t>GameJAM</a:t>
            </a:r>
            <a:r>
              <a:rPr lang="en-US" sz="2000" dirty="0" smtClean="0"/>
              <a:t>  - A Focus-group activity with heterogeneous group of students.</a:t>
            </a:r>
            <a:endParaRPr lang="en-US" sz="2000" dirty="0"/>
          </a:p>
          <a:p>
            <a:r>
              <a:rPr lang="en-US" sz="2000" dirty="0" smtClean="0"/>
              <a:t>The </a:t>
            </a:r>
            <a:r>
              <a:rPr lang="en-US" sz="2000" dirty="0"/>
              <a:t>students were given a brief talk on cyber-security and </a:t>
            </a:r>
            <a:r>
              <a:rPr lang="en-US" sz="2000" dirty="0" smtClean="0"/>
              <a:t>a pilot </a:t>
            </a:r>
            <a:r>
              <a:rPr lang="en-US" sz="2000" dirty="0"/>
              <a:t>lesson plan and asked to provide idea for possible games that would deliver the learning </a:t>
            </a:r>
            <a:r>
              <a:rPr lang="en-US" sz="2000" dirty="0" smtClean="0"/>
              <a:t>objectives</a:t>
            </a:r>
          </a:p>
          <a:p>
            <a:pPr marL="0" indent="0">
              <a:buNone/>
            </a:pPr>
            <a:r>
              <a:rPr lang="en-US" sz="2000" b="1" i="1" dirty="0" smtClean="0"/>
              <a:t>Participant profile</a:t>
            </a:r>
            <a:endParaRPr lang="en-US" sz="2000" b="1" i="1" dirty="0"/>
          </a:p>
          <a:p>
            <a:r>
              <a:rPr lang="en-US" sz="2000" dirty="0" smtClean="0"/>
              <a:t>Level </a:t>
            </a:r>
            <a:r>
              <a:rPr lang="en-US" sz="2000" dirty="0"/>
              <a:t>4, level 5, level 6, level 7 as well as PhD scholars, included gamers as well as non-gamers</a:t>
            </a:r>
          </a:p>
          <a:p>
            <a:r>
              <a:rPr lang="en-US" sz="2000" dirty="0" smtClean="0"/>
              <a:t>Both </a:t>
            </a:r>
            <a:r>
              <a:rPr lang="en-US" sz="2000" dirty="0"/>
              <a:t>male and female students from various backgrounds, age group between </a:t>
            </a:r>
            <a:r>
              <a:rPr lang="en-US" sz="2000" dirty="0" smtClean="0"/>
              <a:t>20-28 </a:t>
            </a:r>
            <a:r>
              <a:rPr lang="en-US" sz="2000" dirty="0"/>
              <a:t>years</a:t>
            </a:r>
          </a:p>
          <a:p>
            <a:endParaRPr lang="en-US" sz="2000" dirty="0"/>
          </a:p>
          <a:p>
            <a:r>
              <a:rPr lang="en-US" sz="2000" dirty="0" smtClean="0"/>
              <a:t>The gamers played different </a:t>
            </a:r>
            <a:r>
              <a:rPr lang="en-US" sz="2000" dirty="0"/>
              <a:t>genres of games </a:t>
            </a:r>
            <a:r>
              <a:rPr lang="en-US" sz="2000" dirty="0" smtClean="0"/>
              <a:t>with varying expertise and frequency</a:t>
            </a:r>
            <a:endParaRPr lang="en-US" sz="2000" dirty="0"/>
          </a:p>
          <a:p>
            <a:r>
              <a:rPr lang="en-US" sz="2000" dirty="0"/>
              <a:t>The Game JAM was facilitated by the students themselves and the outcome of the barnstorming reported to everyone at the end of the </a:t>
            </a:r>
            <a:r>
              <a:rPr lang="en-US" sz="2000" dirty="0" err="1"/>
              <a:t>GameJAM</a:t>
            </a:r>
            <a:r>
              <a:rPr lang="en-US" sz="2000" dirty="0"/>
              <a:t>.</a:t>
            </a:r>
          </a:p>
          <a:p>
            <a:endParaRPr lang="en-US" sz="2000" dirty="0" smtClean="0"/>
          </a:p>
        </p:txBody>
      </p:sp>
      <p:grpSp>
        <p:nvGrpSpPr>
          <p:cNvPr id="4" name="Group 3"/>
          <p:cNvGrpSpPr/>
          <p:nvPr/>
        </p:nvGrpSpPr>
        <p:grpSpPr>
          <a:xfrm>
            <a:off x="6156176" y="36684"/>
            <a:ext cx="2823660" cy="967455"/>
            <a:chOff x="9860686" y="5991574"/>
            <a:chExt cx="2034751" cy="664599"/>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86" y="5991574"/>
              <a:ext cx="1081902" cy="664597"/>
            </a:xfrm>
            <a:prstGeom prst="rect">
              <a:avLst/>
            </a:prstGeom>
          </p:spPr>
        </p:pic>
      </p:grpSp>
    </p:spTree>
    <p:extLst>
      <p:ext uri="{BB962C8B-B14F-4D97-AF65-F5344CB8AC3E}">
        <p14:creationId xmlns:p14="http://schemas.microsoft.com/office/powerpoint/2010/main" val="15362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27984" y="3140968"/>
            <a:ext cx="4716016" cy="37170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525" y="-27384"/>
            <a:ext cx="4672475" cy="31899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 y="3501008"/>
            <a:ext cx="4528459" cy="33569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27384"/>
            <a:ext cx="4508037" cy="3645024"/>
          </a:xfrm>
          <a:prstGeom prst="rect">
            <a:avLst/>
          </a:prstGeom>
        </p:spPr>
      </p:pic>
    </p:spTree>
    <p:extLst>
      <p:ext uri="{BB962C8B-B14F-4D97-AF65-F5344CB8AC3E}">
        <p14:creationId xmlns:p14="http://schemas.microsoft.com/office/powerpoint/2010/main" val="112793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Pilot Lesson Plan </a:t>
            </a:r>
            <a:endParaRPr lang="en-GB" dirty="0"/>
          </a:p>
        </p:txBody>
      </p:sp>
      <p:grpSp>
        <p:nvGrpSpPr>
          <p:cNvPr id="5" name="Group 4"/>
          <p:cNvGrpSpPr/>
          <p:nvPr/>
        </p:nvGrpSpPr>
        <p:grpSpPr>
          <a:xfrm>
            <a:off x="5652120" y="5806480"/>
            <a:ext cx="3347864" cy="1051520"/>
            <a:chOff x="9860690" y="5991576"/>
            <a:chExt cx="2034747" cy="664597"/>
          </a:xfrm>
        </p:grpSpPr>
        <p:pic>
          <p:nvPicPr>
            <p:cNvPr id="6" name="Picture 5"/>
            <p:cNvPicPr>
              <a:picLocks noChangeAspect="1"/>
            </p:cNvPicPr>
            <p:nvPr/>
          </p:nvPicPr>
          <p:blipFill>
            <a:blip r:embed="rId2"/>
            <a:stretch>
              <a:fillRect/>
            </a:stretch>
          </p:blipFill>
          <p:spPr>
            <a:xfrm>
              <a:off x="11016734" y="5997146"/>
              <a:ext cx="878703" cy="659027"/>
            </a:xfrm>
            <a:prstGeom prst="rect">
              <a:avLst/>
            </a:prstGeom>
          </p:spPr>
        </p:pic>
        <p:pic>
          <p:nvPicPr>
            <p:cNvPr id="7" name="Picture 6"/>
            <p:cNvPicPr>
              <a:picLocks noChangeAspect="1"/>
            </p:cNvPicPr>
            <p:nvPr/>
          </p:nvPicPr>
          <p:blipFill>
            <a:blip r:embed="rId3"/>
            <a:stretch>
              <a:fillRect/>
            </a:stretch>
          </p:blipFill>
          <p:spPr>
            <a:xfrm>
              <a:off x="9860690" y="5991576"/>
              <a:ext cx="1081902" cy="664597"/>
            </a:xfrm>
            <a:prstGeom prst="rect">
              <a:avLst/>
            </a:prstGeom>
          </p:spPr>
        </p:pic>
      </p:grpSp>
      <p:sp>
        <p:nvSpPr>
          <p:cNvPr id="3" name="Content Placeholder 2"/>
          <p:cNvSpPr>
            <a:spLocks noGrp="1"/>
          </p:cNvSpPr>
          <p:nvPr>
            <p:ph idx="1"/>
          </p:nvPr>
        </p:nvSpPr>
        <p:spPr/>
        <p:txBody>
          <a:bodyPr>
            <a:normAutofit fontScale="55000" lnSpcReduction="20000"/>
          </a:bodyPr>
          <a:lstStyle/>
          <a:p>
            <a:r>
              <a:rPr lang="en-US" sz="3800" dirty="0" smtClean="0"/>
              <a:t>A pilot lesson plan was designed with the following learning objective</a:t>
            </a:r>
            <a:endParaRPr lang="en-US" sz="3800" dirty="0"/>
          </a:p>
          <a:p>
            <a:endParaRPr lang="en-US" sz="3800" dirty="0" smtClean="0"/>
          </a:p>
          <a:p>
            <a:endParaRPr lang="en-US" dirty="0"/>
          </a:p>
          <a:p>
            <a:r>
              <a:rPr lang="en-US" sz="3800" dirty="0" smtClean="0">
                <a:solidFill>
                  <a:srgbClr val="002060"/>
                </a:solidFill>
              </a:rPr>
              <a:t>At the end of this session the students are expected to be able to</a:t>
            </a:r>
          </a:p>
          <a:p>
            <a:pPr lvl="1">
              <a:lnSpc>
                <a:spcPct val="150000"/>
              </a:lnSpc>
            </a:pPr>
            <a:r>
              <a:rPr lang="en-US" sz="3800" i="1" dirty="0" smtClean="0">
                <a:solidFill>
                  <a:srgbClr val="002060"/>
                </a:solidFill>
              </a:rPr>
              <a:t>Articulate the various cyber-security terminologies and identify them in a given cyber-security scenario</a:t>
            </a:r>
          </a:p>
          <a:p>
            <a:pPr lvl="1">
              <a:lnSpc>
                <a:spcPct val="150000"/>
              </a:lnSpc>
            </a:pPr>
            <a:r>
              <a:rPr lang="en-US" sz="3800" i="1" dirty="0" smtClean="0">
                <a:solidFill>
                  <a:srgbClr val="002060"/>
                </a:solidFill>
              </a:rPr>
              <a:t>Understand the layers of cyber security and articulate the role each layer plays in designing a holistic cyber-security solution.</a:t>
            </a:r>
          </a:p>
          <a:p>
            <a:pPr lvl="1">
              <a:lnSpc>
                <a:spcPct val="150000"/>
              </a:lnSpc>
            </a:pPr>
            <a:r>
              <a:rPr lang="en-US" sz="3800" i="1" dirty="0" smtClean="0">
                <a:solidFill>
                  <a:srgbClr val="002060"/>
                </a:solidFill>
              </a:rPr>
              <a:t>Identify the types of security attacks.</a:t>
            </a:r>
          </a:p>
          <a:p>
            <a:pPr lvl="1">
              <a:lnSpc>
                <a:spcPct val="150000"/>
              </a:lnSpc>
            </a:pPr>
            <a:r>
              <a:rPr lang="en-US" sz="3800" i="1" dirty="0" smtClean="0">
                <a:solidFill>
                  <a:srgbClr val="002060"/>
                </a:solidFill>
              </a:rPr>
              <a:t>Understand and Appraise the goals of security.</a:t>
            </a:r>
          </a:p>
          <a:p>
            <a:pPr lvl="1"/>
            <a:endParaRPr lang="en-US" sz="3200" dirty="0" smtClean="0"/>
          </a:p>
        </p:txBody>
      </p:sp>
    </p:spTree>
    <p:extLst>
      <p:ext uri="{BB962C8B-B14F-4D97-AF65-F5344CB8AC3E}">
        <p14:creationId xmlns:p14="http://schemas.microsoft.com/office/powerpoint/2010/main" val="1568104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268760"/>
            <a:ext cx="8229600" cy="4857403"/>
          </a:xfrm>
        </p:spPr>
        <p:txBody>
          <a:bodyPr>
            <a:normAutofit fontScale="62500" lnSpcReduction="20000"/>
          </a:bodyPr>
          <a:lstStyle/>
          <a:p>
            <a:pPr marL="0" indent="0">
              <a:buNone/>
            </a:pPr>
            <a:r>
              <a:rPr lang="en-US" dirty="0" smtClean="0"/>
              <a:t>The </a:t>
            </a:r>
            <a:r>
              <a:rPr lang="en-US" dirty="0" err="1" smtClean="0"/>
              <a:t>GameJAM</a:t>
            </a:r>
            <a:r>
              <a:rPr lang="en-US" dirty="0" smtClean="0"/>
              <a:t> recordings were analyzed and the outcome listed</a:t>
            </a:r>
          </a:p>
          <a:p>
            <a:endParaRPr lang="en-US" dirty="0" smtClean="0"/>
          </a:p>
          <a:p>
            <a:pPr lvl="1"/>
            <a:r>
              <a:rPr lang="en-US" dirty="0"/>
              <a:t> </a:t>
            </a:r>
            <a:r>
              <a:rPr lang="en-US" b="1" i="1" dirty="0" smtClean="0"/>
              <a:t>Tower </a:t>
            </a:r>
            <a:r>
              <a:rPr lang="en-US" b="1" i="1" dirty="0" err="1" smtClean="0"/>
              <a:t>defence</a:t>
            </a:r>
            <a:r>
              <a:rPr lang="en-US" b="1" i="1" dirty="0"/>
              <a:t> Strategy </a:t>
            </a:r>
            <a:r>
              <a:rPr lang="en-US" dirty="0"/>
              <a:t>- </a:t>
            </a:r>
            <a:r>
              <a:rPr lang="en-US" dirty="0" smtClean="0"/>
              <a:t>is </a:t>
            </a:r>
            <a:r>
              <a:rPr lang="en-US" dirty="0"/>
              <a:t>a type of strategy </a:t>
            </a:r>
            <a:r>
              <a:rPr lang="en-US" dirty="0" smtClean="0"/>
              <a:t>game </a:t>
            </a:r>
            <a:r>
              <a:rPr lang="en-US" dirty="0"/>
              <a:t>where the goal is to defend a player's territories or possessions by obstructing enemy attackers, usually achieved by placing defensive structures on or along their path of </a:t>
            </a:r>
            <a:r>
              <a:rPr lang="en-US" dirty="0" smtClean="0"/>
              <a:t>attack </a:t>
            </a:r>
            <a:r>
              <a:rPr lang="en-US" b="1" i="1" dirty="0" smtClean="0"/>
              <a:t>(</a:t>
            </a:r>
            <a:r>
              <a:rPr lang="en-US" b="1" i="1" dirty="0" smtClean="0">
                <a:solidFill>
                  <a:srgbClr val="C00000"/>
                </a:solidFill>
              </a:rPr>
              <a:t>Learn by Failing)</a:t>
            </a:r>
          </a:p>
          <a:p>
            <a:pPr lvl="1"/>
            <a:endParaRPr lang="en-US" dirty="0" smtClean="0"/>
          </a:p>
          <a:p>
            <a:pPr lvl="1"/>
            <a:r>
              <a:rPr lang="en-US" b="1" i="1" dirty="0" smtClean="0"/>
              <a:t> Attack-Strategy –</a:t>
            </a:r>
            <a:r>
              <a:rPr lang="en-US" i="1" dirty="0" smtClean="0"/>
              <a:t>is a type of game that  focus </a:t>
            </a:r>
            <a:r>
              <a:rPr lang="en-US" dirty="0" smtClean="0"/>
              <a:t>on </a:t>
            </a:r>
            <a:r>
              <a:rPr lang="en-US" dirty="0"/>
              <a:t>gameplay requiring careful and skillful thinking and planning in order to achieve </a:t>
            </a:r>
            <a:r>
              <a:rPr lang="en-US" dirty="0" smtClean="0"/>
              <a:t>victory. </a:t>
            </a:r>
            <a:r>
              <a:rPr lang="en-US" b="1" i="1" dirty="0" smtClean="0">
                <a:solidFill>
                  <a:srgbClr val="C00000"/>
                </a:solidFill>
              </a:rPr>
              <a:t>(Think Like a Hacker)</a:t>
            </a:r>
          </a:p>
          <a:p>
            <a:pPr lvl="1"/>
            <a:endParaRPr lang="en-US" dirty="0" smtClean="0"/>
          </a:p>
          <a:p>
            <a:pPr lvl="1"/>
            <a:r>
              <a:rPr lang="en-US" b="1" i="1" dirty="0" smtClean="0"/>
              <a:t>Puzzle -  r</a:t>
            </a:r>
            <a:r>
              <a:rPr lang="en-US" dirty="0" smtClean="0"/>
              <a:t>equire </a:t>
            </a:r>
            <a:r>
              <a:rPr lang="en-US" dirty="0"/>
              <a:t>the player to </a:t>
            </a:r>
            <a:r>
              <a:rPr lang="en-US" dirty="0" smtClean="0"/>
              <a:t>solve logic  puzzles or challenges  to navigate through complex layers of a game</a:t>
            </a:r>
            <a:r>
              <a:rPr lang="en-US" i="1" dirty="0" smtClean="0">
                <a:solidFill>
                  <a:srgbClr val="C00000"/>
                </a:solidFill>
              </a:rPr>
              <a:t>.</a:t>
            </a:r>
            <a:r>
              <a:rPr lang="en-US" b="1" i="1" dirty="0" smtClean="0">
                <a:solidFill>
                  <a:srgbClr val="C00000"/>
                </a:solidFill>
              </a:rPr>
              <a:t>(Problem-Solving)</a:t>
            </a:r>
          </a:p>
          <a:p>
            <a:pPr lvl="1"/>
            <a:endParaRPr lang="en-US" dirty="0" smtClean="0"/>
          </a:p>
          <a:p>
            <a:pPr lvl="1"/>
            <a:r>
              <a:rPr lang="en-US" b="1" i="1" dirty="0" smtClean="0"/>
              <a:t>Role-playing - </a:t>
            </a:r>
            <a:r>
              <a:rPr lang="en-US" dirty="0" smtClean="0"/>
              <a:t> Most </a:t>
            </a:r>
            <a:r>
              <a:rPr lang="en-US" dirty="0"/>
              <a:t>of these games cast the player in the role of one or more "adventurers" who specialize in specific skill sets (such as melee combat or casting magic spells) while progressing through a predetermined storyline</a:t>
            </a:r>
            <a:r>
              <a:rPr lang="en-US" dirty="0" smtClean="0"/>
              <a:t>. </a:t>
            </a:r>
            <a:r>
              <a:rPr lang="en-US" b="1" i="1" dirty="0" smtClean="0">
                <a:solidFill>
                  <a:srgbClr val="C00000"/>
                </a:solidFill>
              </a:rPr>
              <a:t>(Student Engagement)</a:t>
            </a:r>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96130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err="1" smtClean="0"/>
              <a:t>Workpackage</a:t>
            </a:r>
            <a:r>
              <a:rPr lang="en-US" dirty="0" smtClean="0"/>
              <a:t> 3: Implementation</a:t>
            </a:r>
          </a:p>
          <a:p>
            <a:pPr lvl="1"/>
            <a:r>
              <a:rPr lang="en-US" dirty="0" smtClean="0"/>
              <a:t>Student project assistants have been recruited and trained to start building the game and the virtual lab environment</a:t>
            </a:r>
          </a:p>
          <a:p>
            <a:r>
              <a:rPr lang="en-US" dirty="0" err="1" smtClean="0"/>
              <a:t>Workpackage</a:t>
            </a:r>
            <a:r>
              <a:rPr lang="en-US" dirty="0" smtClean="0"/>
              <a:t> 4: Field Trial Evaluation</a:t>
            </a:r>
          </a:p>
          <a:p>
            <a:pPr lvl="1"/>
            <a:r>
              <a:rPr lang="en-US" dirty="0" smtClean="0"/>
              <a:t>The content will be field trialed across three Modules  each at Level 5, Level 6 and Level 7 to evaluate the </a:t>
            </a:r>
            <a:r>
              <a:rPr lang="en-US" dirty="0" err="1" smtClean="0"/>
              <a:t>CyberGaTE</a:t>
            </a:r>
            <a:r>
              <a:rPr lang="en-US" dirty="0" smtClean="0"/>
              <a:t> content and training </a:t>
            </a:r>
            <a:r>
              <a:rPr lang="en-US" dirty="0" err="1" smtClean="0"/>
              <a:t>envrionment</a:t>
            </a:r>
            <a:r>
              <a:rPr lang="en-US" dirty="0" smtClean="0"/>
              <a:t>.</a:t>
            </a:r>
          </a:p>
          <a:p>
            <a:endParaRPr lang="en-US" dirty="0" smtClean="0"/>
          </a:p>
        </p:txBody>
      </p:sp>
    </p:spTree>
    <p:extLst>
      <p:ext uri="{BB962C8B-B14F-4D97-AF65-F5344CB8AC3E}">
        <p14:creationId xmlns:p14="http://schemas.microsoft.com/office/powerpoint/2010/main" val="64581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203200" y="1761565"/>
            <a:ext cx="8940800" cy="4289611"/>
          </a:xfrm>
        </p:spPr>
        <p:txBody>
          <a:bodyPr>
            <a:noAutofit/>
          </a:bodyPr>
          <a:lstStyle/>
          <a:p>
            <a:pPr>
              <a:buFont typeface="Wingdings" panose="05000000000000000000" pitchFamily="2" charset="2"/>
              <a:buChar char="v"/>
            </a:pPr>
            <a:r>
              <a:rPr lang="en-GB" sz="2800" dirty="0" smtClean="0"/>
              <a:t>Need for </a:t>
            </a:r>
            <a:r>
              <a:rPr lang="en-GB" sz="2800" i="1" dirty="0" smtClean="0"/>
              <a:t>Change</a:t>
            </a:r>
            <a:r>
              <a:rPr lang="en-GB" sz="2800" dirty="0" smtClean="0">
                <a:solidFill>
                  <a:srgbClr val="FF0000"/>
                </a:solidFill>
              </a:rPr>
              <a:t> </a:t>
            </a:r>
            <a:r>
              <a:rPr lang="en-GB" sz="2800" dirty="0" smtClean="0"/>
              <a:t>in Cyber Security education</a:t>
            </a:r>
          </a:p>
          <a:p>
            <a:pPr>
              <a:buFont typeface="Wingdings" panose="05000000000000000000" pitchFamily="2" charset="2"/>
              <a:buChar char="v"/>
            </a:pPr>
            <a:r>
              <a:rPr lang="en-GB" sz="2800" dirty="0" err="1" smtClean="0"/>
              <a:t>CyberGaTE</a:t>
            </a:r>
            <a:r>
              <a:rPr lang="en-GB" sz="2800" dirty="0" smtClean="0"/>
              <a:t>  - Project Aims and Objectives</a:t>
            </a:r>
          </a:p>
          <a:p>
            <a:pPr>
              <a:buFont typeface="Wingdings" panose="05000000000000000000" pitchFamily="2" charset="2"/>
              <a:buChar char="v"/>
            </a:pPr>
            <a:r>
              <a:rPr lang="en-GB" sz="2800" dirty="0" smtClean="0"/>
              <a:t>Why Gamification?</a:t>
            </a:r>
          </a:p>
          <a:p>
            <a:pPr>
              <a:buFont typeface="Wingdings" panose="05000000000000000000" pitchFamily="2" charset="2"/>
              <a:buChar char="v"/>
            </a:pPr>
            <a:r>
              <a:rPr lang="en-GB" sz="2800" dirty="0" smtClean="0"/>
              <a:t>The Gap</a:t>
            </a:r>
          </a:p>
          <a:p>
            <a:pPr>
              <a:buFont typeface="Wingdings" panose="05000000000000000000" pitchFamily="2" charset="2"/>
              <a:buChar char="v"/>
            </a:pPr>
            <a:r>
              <a:rPr lang="en-GB" sz="2800" dirty="0" smtClean="0"/>
              <a:t>Work in Progress</a:t>
            </a:r>
            <a:endParaRPr lang="en-GB" sz="2800" dirty="0"/>
          </a:p>
          <a:p>
            <a:pPr>
              <a:buFont typeface="Wingdings" panose="05000000000000000000" pitchFamily="2" charset="2"/>
              <a:buChar char="v"/>
            </a:pPr>
            <a:r>
              <a:rPr lang="en-GB" sz="2800" dirty="0" err="1" smtClean="0"/>
              <a:t>GameJAM</a:t>
            </a:r>
            <a:endParaRPr lang="en-GB" sz="2800" dirty="0" smtClean="0"/>
          </a:p>
          <a:p>
            <a:pPr>
              <a:buFont typeface="Wingdings" panose="05000000000000000000" pitchFamily="2" charset="2"/>
              <a:buChar char="v"/>
            </a:pPr>
            <a:r>
              <a:rPr lang="en-GB" sz="2800" dirty="0" smtClean="0"/>
              <a:t>Results</a:t>
            </a:r>
            <a:endParaRPr lang="en-GB" sz="2800" dirty="0"/>
          </a:p>
          <a:p>
            <a:pPr>
              <a:buFont typeface="Wingdings" panose="05000000000000000000" pitchFamily="2" charset="2"/>
              <a:buChar char="v"/>
            </a:pPr>
            <a:endParaRPr lang="en-US" sz="2800" dirty="0"/>
          </a:p>
        </p:txBody>
      </p:sp>
      <p:grpSp>
        <p:nvGrpSpPr>
          <p:cNvPr id="5" name="Group 4"/>
          <p:cNvGrpSpPr/>
          <p:nvPr/>
        </p:nvGrpSpPr>
        <p:grpSpPr>
          <a:xfrm>
            <a:off x="5868144" y="5661248"/>
            <a:ext cx="3096344" cy="1196752"/>
            <a:chOff x="9860690" y="5991576"/>
            <a:chExt cx="2034747" cy="664597"/>
          </a:xfrm>
        </p:grpSpPr>
        <p:pic>
          <p:nvPicPr>
            <p:cNvPr id="6" name="Picture 5"/>
            <p:cNvPicPr>
              <a:picLocks noChangeAspect="1"/>
            </p:cNvPicPr>
            <p:nvPr/>
          </p:nvPicPr>
          <p:blipFill>
            <a:blip r:embed="rId2"/>
            <a:stretch>
              <a:fillRect/>
            </a:stretch>
          </p:blipFill>
          <p:spPr>
            <a:xfrm>
              <a:off x="11016734" y="5997146"/>
              <a:ext cx="878703" cy="659027"/>
            </a:xfrm>
            <a:prstGeom prst="rect">
              <a:avLst/>
            </a:prstGeom>
          </p:spPr>
        </p:pic>
        <p:pic>
          <p:nvPicPr>
            <p:cNvPr id="7" name="Picture 6"/>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084693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CyberGATE</a:t>
            </a:r>
            <a:r>
              <a:rPr lang="en-US" dirty="0" smtClean="0"/>
              <a:t> aims at using serious gamification to enhance students engagement and motivation</a:t>
            </a:r>
          </a:p>
          <a:p>
            <a:r>
              <a:rPr lang="en-US" dirty="0" smtClean="0"/>
              <a:t>Balance offensive-defensive strategies in content</a:t>
            </a:r>
          </a:p>
          <a:p>
            <a:endParaRPr lang="en-US" dirty="0"/>
          </a:p>
          <a:p>
            <a:r>
              <a:rPr lang="en-US" dirty="0" err="1" smtClean="0"/>
              <a:t>CyberGaTE</a:t>
            </a:r>
            <a:r>
              <a:rPr lang="en-US" dirty="0" smtClean="0"/>
              <a:t> will both inform as well as offer practice of cyber-security skills and will  be delivered using the concept of classroom as a service.</a:t>
            </a:r>
          </a:p>
          <a:p>
            <a:endParaRPr lang="en-US" dirty="0"/>
          </a:p>
          <a:p>
            <a:r>
              <a:rPr lang="en-US" dirty="0" smtClean="0"/>
              <a:t>A </a:t>
            </a:r>
            <a:r>
              <a:rPr lang="en-US" dirty="0" err="1" smtClean="0"/>
              <a:t>GameJam</a:t>
            </a:r>
            <a:r>
              <a:rPr lang="en-US" dirty="0" smtClean="0"/>
              <a:t> enabled the students to brainstorm on possible game scenarios to be used for the gamification.</a:t>
            </a:r>
          </a:p>
          <a:p>
            <a:endParaRPr lang="en-US" dirty="0"/>
          </a:p>
          <a:p>
            <a:r>
              <a:rPr lang="en-US" dirty="0" smtClean="0"/>
              <a:t>The gamified resources are under development and will be tested in the Autumn term 2016-2017</a:t>
            </a:r>
            <a:endParaRPr lang="en-US" dirty="0"/>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2"/>
            <a:stretch>
              <a:fillRect/>
            </a:stretch>
          </p:blipFill>
          <p:spPr>
            <a:xfrm>
              <a:off x="11016734" y="5997146"/>
              <a:ext cx="878703" cy="659027"/>
            </a:xfrm>
            <a:prstGeom prst="rect">
              <a:avLst/>
            </a:prstGeom>
          </p:spPr>
        </p:pic>
        <p:pic>
          <p:nvPicPr>
            <p:cNvPr id="6" name="Picture 5"/>
            <p:cNvPicPr>
              <a:picLocks noChangeAspect="1"/>
            </p:cNvPicPr>
            <p:nvPr/>
          </p:nvPicPr>
          <p:blipFill>
            <a:blip r:embed="rId3"/>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293258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GB" dirty="0"/>
              <a:t>[1] ISACA (2015), 'Global Cybersecurity Status Report', [Available Online] </a:t>
            </a:r>
            <a:r>
              <a:rPr lang="en-GB" dirty="0">
                <a:hlinkClick r:id="rId2"/>
              </a:rPr>
              <a:t>http://www.isaca.org/pages/cybersecurity-global-status-report.aspx</a:t>
            </a:r>
            <a:r>
              <a:rPr lang="en-GB" dirty="0"/>
              <a:t> as accessed on 12th October 2015</a:t>
            </a:r>
            <a:endParaRPr lang="en-US" dirty="0"/>
          </a:p>
          <a:p>
            <a:pPr marL="0" indent="0">
              <a:buNone/>
            </a:pPr>
            <a:r>
              <a:rPr lang="en-US" dirty="0"/>
              <a:t> [2]H M Government (2014), 'Cyber Security Skills - Business perspectives and Government’s next steps', [Available Online] </a:t>
            </a:r>
            <a:r>
              <a:rPr lang="en-US" dirty="0">
                <a:hlinkClick r:id="rId3"/>
              </a:rPr>
              <a:t>https://www.gov.uk/government/uploads/system/uploads/attachment_data/file/289806/bis-14-647-cyber-security-skills-business-perspectives-and-governments-next-steps.pdf</a:t>
            </a:r>
            <a:r>
              <a:rPr lang="en-US" dirty="0"/>
              <a:t> as accessed on 12th October 2015</a:t>
            </a:r>
          </a:p>
          <a:p>
            <a:pPr marL="0" indent="0">
              <a:buNone/>
            </a:pPr>
            <a:r>
              <a:rPr lang="en-GB" dirty="0"/>
              <a:t>[3] </a:t>
            </a:r>
            <a:r>
              <a:rPr lang="en-US" dirty="0" err="1"/>
              <a:t>Bada</a:t>
            </a:r>
            <a:r>
              <a:rPr lang="en-US" dirty="0"/>
              <a:t>, M., </a:t>
            </a:r>
            <a:r>
              <a:rPr lang="en-US" dirty="0" err="1"/>
              <a:t>Sasse</a:t>
            </a:r>
            <a:r>
              <a:rPr lang="en-US" dirty="0"/>
              <a:t>, A., &amp; Nurse, J. R. (2014). Cyber Security Awareness Campaigns: Why do they fail to change </a:t>
            </a:r>
            <a:r>
              <a:rPr lang="en-US" dirty="0" err="1"/>
              <a:t>behaviour</a:t>
            </a:r>
            <a:r>
              <a:rPr lang="en-US" dirty="0"/>
              <a:t>?. Report). Global Cyber Security Centre.</a:t>
            </a:r>
          </a:p>
          <a:p>
            <a:pPr marL="0" indent="0">
              <a:buNone/>
            </a:pPr>
            <a:r>
              <a:rPr lang="en-GB" dirty="0"/>
              <a:t>[4] </a:t>
            </a:r>
            <a:r>
              <a:rPr lang="en-US" dirty="0" err="1"/>
              <a:t>Klopfer</a:t>
            </a:r>
            <a:r>
              <a:rPr lang="en-US" dirty="0"/>
              <a:t>, E., </a:t>
            </a:r>
            <a:r>
              <a:rPr lang="en-US" dirty="0" err="1"/>
              <a:t>Osterweil</a:t>
            </a:r>
            <a:r>
              <a:rPr lang="en-US" dirty="0"/>
              <a:t>, S., &amp; </a:t>
            </a:r>
            <a:r>
              <a:rPr lang="en-US" dirty="0" err="1"/>
              <a:t>Salen</a:t>
            </a:r>
            <a:r>
              <a:rPr lang="en-US" dirty="0"/>
              <a:t>, K. (2009). Moving learning games forward. </a:t>
            </a:r>
          </a:p>
          <a:p>
            <a:pPr marL="0" indent="0">
              <a:buNone/>
            </a:pPr>
            <a:r>
              <a:rPr lang="en-GB" dirty="0"/>
              <a:t>[5] </a:t>
            </a:r>
            <a:r>
              <a:rPr lang="en-US" dirty="0"/>
              <a:t>Adams, M., &amp; </a:t>
            </a:r>
            <a:r>
              <a:rPr lang="en-US" dirty="0" err="1"/>
              <a:t>Makramalla</a:t>
            </a:r>
            <a:r>
              <a:rPr lang="en-US" dirty="0"/>
              <a:t>, M. (2015). Cybersecurity Skills Training: An Attacker-Centric Gamified Approach. </a:t>
            </a:r>
            <a:r>
              <a:rPr lang="en-US" i="1" dirty="0"/>
              <a:t>Technology Innovation Management Review</a:t>
            </a:r>
            <a:r>
              <a:rPr lang="en-US" dirty="0"/>
              <a:t>, </a:t>
            </a:r>
            <a:r>
              <a:rPr lang="en-US" i="1" dirty="0"/>
              <a:t>5</a:t>
            </a:r>
            <a:r>
              <a:rPr lang="en-US" dirty="0"/>
              <a:t>(1</a:t>
            </a:r>
            <a:r>
              <a:rPr lang="en-US" dirty="0" smtClean="0"/>
              <a:t>).</a:t>
            </a:r>
            <a:endParaRPr lang="en-US" dirty="0"/>
          </a:p>
        </p:txBody>
      </p:sp>
    </p:spTree>
    <p:extLst>
      <p:ext uri="{BB962C8B-B14F-4D97-AF65-F5344CB8AC3E}">
        <p14:creationId xmlns:p14="http://schemas.microsoft.com/office/powerpoint/2010/main" val="88084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i="1" dirty="0" smtClean="0"/>
              <a:t>Based on two important studies </a:t>
            </a:r>
            <a:r>
              <a:rPr lang="en-GB" dirty="0"/>
              <a:t>ISACA (2015</a:t>
            </a:r>
            <a:r>
              <a:rPr lang="en-GB" dirty="0" smtClean="0"/>
              <a:t>) and </a:t>
            </a:r>
            <a:r>
              <a:rPr lang="en-GB" dirty="0"/>
              <a:t>H M </a:t>
            </a:r>
            <a:r>
              <a:rPr lang="en-GB" dirty="0" smtClean="0"/>
              <a:t>Ministry of University and Science(2014</a:t>
            </a:r>
            <a:r>
              <a:rPr lang="en-GB" dirty="0"/>
              <a:t>)</a:t>
            </a:r>
            <a:r>
              <a:rPr lang="en-US" i="1" dirty="0" smtClean="0"/>
              <a:t>.</a:t>
            </a:r>
          </a:p>
          <a:p>
            <a:r>
              <a:rPr lang="en-US" i="1" dirty="0" smtClean="0"/>
              <a:t>There is a clear shortage of cyber security professionals within UK, while the cyber-threats are on an exponential increase.</a:t>
            </a:r>
          </a:p>
          <a:p>
            <a:r>
              <a:rPr lang="en-US" i="1" dirty="0" smtClean="0"/>
              <a:t>Despite the fact that most of the 130 Universities in UK offer some form of cyber security courses.</a:t>
            </a:r>
          </a:p>
          <a:p>
            <a:r>
              <a:rPr lang="en-US" i="1" dirty="0"/>
              <a:t>Fresh graduates </a:t>
            </a:r>
            <a:r>
              <a:rPr lang="en-US" i="1" dirty="0" smtClean="0"/>
              <a:t>lack  real-world skills  </a:t>
            </a:r>
            <a:r>
              <a:rPr lang="en-US" i="1" dirty="0"/>
              <a:t>that employers </a:t>
            </a:r>
            <a:r>
              <a:rPr lang="en-US" i="1" dirty="0" smtClean="0"/>
              <a:t>demand</a:t>
            </a:r>
          </a:p>
          <a:p>
            <a:r>
              <a:rPr lang="en-US" i="1" dirty="0" smtClean="0"/>
              <a:t>Employers </a:t>
            </a:r>
            <a:r>
              <a:rPr lang="en-US" i="1" dirty="0"/>
              <a:t>value experience more than academic </a:t>
            </a:r>
            <a:r>
              <a:rPr lang="en-US" i="1" dirty="0" smtClean="0"/>
              <a:t>qualifications.</a:t>
            </a:r>
          </a:p>
          <a:p>
            <a:pPr marL="0" indent="0">
              <a:buNone/>
            </a:pPr>
            <a:endParaRPr lang="en-US" i="1" dirty="0" smtClean="0"/>
          </a:p>
          <a:p>
            <a:pPr marL="0" indent="0">
              <a:buNone/>
            </a:pPr>
            <a:endParaRPr lang="en-US" i="1" dirty="0" smtClean="0"/>
          </a:p>
          <a:p>
            <a:pPr marL="0" indent="0">
              <a:buNone/>
            </a:pPr>
            <a:endParaRPr lang="en-US" i="1" dirty="0"/>
          </a:p>
        </p:txBody>
      </p:sp>
      <p:grpSp>
        <p:nvGrpSpPr>
          <p:cNvPr id="4" name="Group 3"/>
          <p:cNvGrpSpPr/>
          <p:nvPr/>
        </p:nvGrpSpPr>
        <p:grpSpPr>
          <a:xfrm>
            <a:off x="6516216" y="6126162"/>
            <a:ext cx="2627784" cy="697539"/>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710513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Need for Change in Cyber-Security Education</a:t>
            </a:r>
            <a:endParaRPr lang="en-US" dirty="0"/>
          </a:p>
        </p:txBody>
      </p:sp>
      <p:sp>
        <p:nvSpPr>
          <p:cNvPr id="3" name="Content Placeholder 2"/>
          <p:cNvSpPr>
            <a:spLocks noGrp="1"/>
          </p:cNvSpPr>
          <p:nvPr>
            <p:ph idx="1"/>
          </p:nvPr>
        </p:nvSpPr>
        <p:spPr>
          <a:xfrm>
            <a:off x="457200" y="1600200"/>
            <a:ext cx="8229600" cy="4925144"/>
          </a:xfrm>
        </p:spPr>
        <p:txBody>
          <a:bodyPr>
            <a:noAutofit/>
          </a:bodyPr>
          <a:lstStyle/>
          <a:p>
            <a:r>
              <a:rPr lang="en-US" dirty="0" smtClean="0"/>
              <a:t>Cyber-Security needs to be treated as professional </a:t>
            </a:r>
            <a:r>
              <a:rPr lang="en-US" b="1" i="1" dirty="0" smtClean="0">
                <a:solidFill>
                  <a:srgbClr val="C00000"/>
                </a:solidFill>
              </a:rPr>
              <a:t>Practice</a:t>
            </a:r>
          </a:p>
          <a:p>
            <a:r>
              <a:rPr lang="en-US" dirty="0" smtClean="0"/>
              <a:t>An </a:t>
            </a:r>
            <a:r>
              <a:rPr lang="en-US" dirty="0"/>
              <a:t>effective cyber-security training calls for change of </a:t>
            </a:r>
            <a:r>
              <a:rPr lang="en-US" dirty="0" smtClean="0"/>
              <a:t>behavior </a:t>
            </a:r>
            <a:r>
              <a:rPr lang="en-US" dirty="0"/>
              <a:t>that requires more than providing information about risks and reactive </a:t>
            </a:r>
            <a:r>
              <a:rPr lang="en-US" dirty="0" smtClean="0"/>
              <a:t>behaviors</a:t>
            </a:r>
            <a:r>
              <a:rPr lang="en-US" dirty="0"/>
              <a:t> </a:t>
            </a:r>
            <a:r>
              <a:rPr lang="en-US" dirty="0" smtClean="0"/>
              <a:t>– </a:t>
            </a:r>
            <a:r>
              <a:rPr lang="en-US" b="1" i="1" dirty="0" smtClean="0">
                <a:solidFill>
                  <a:srgbClr val="C00000"/>
                </a:solidFill>
              </a:rPr>
              <a:t>Instructional Approach</a:t>
            </a:r>
            <a:endParaRPr lang="en-US" b="1" i="1" dirty="0">
              <a:solidFill>
                <a:srgbClr val="C00000"/>
              </a:solidFill>
            </a:endParaRPr>
          </a:p>
          <a:p>
            <a:r>
              <a:rPr lang="en-US" dirty="0"/>
              <a:t> Understanding of how different people perceive risks is critical to effective </a:t>
            </a:r>
            <a:r>
              <a:rPr lang="en-US" dirty="0" smtClean="0"/>
              <a:t>training.</a:t>
            </a:r>
          </a:p>
          <a:p>
            <a:r>
              <a:rPr lang="en-US" dirty="0" smtClean="0"/>
              <a:t>This involves complementing traditional lectures with </a:t>
            </a:r>
            <a:r>
              <a:rPr lang="en-US" b="1" i="1" dirty="0" smtClean="0">
                <a:solidFill>
                  <a:srgbClr val="C00000"/>
                </a:solidFill>
              </a:rPr>
              <a:t>active learning experiences</a:t>
            </a:r>
          </a:p>
          <a:p>
            <a:endParaRPr lang="en-US" dirty="0" smtClean="0"/>
          </a:p>
          <a:p>
            <a:endParaRPr lang="en-US" dirty="0" smtClean="0"/>
          </a:p>
          <a:p>
            <a:endParaRPr lang="en-US" dirty="0" smtClean="0"/>
          </a:p>
          <a:p>
            <a:pPr marL="0" indent="0">
              <a:buNone/>
            </a:pPr>
            <a:r>
              <a:rPr lang="en-US" sz="4000" i="1" dirty="0">
                <a:solidFill>
                  <a:srgbClr val="C00000"/>
                </a:solidFill>
              </a:rPr>
              <a:t>	</a:t>
            </a:r>
            <a:r>
              <a:rPr lang="en-US" sz="4000" i="1" dirty="0" smtClean="0">
                <a:solidFill>
                  <a:srgbClr val="C00000"/>
                </a:solidFill>
              </a:rPr>
              <a:t>		</a:t>
            </a:r>
            <a:endParaRPr lang="en-US" dirty="0"/>
          </a:p>
          <a:p>
            <a:endParaRPr lang="en-US" dirty="0"/>
          </a:p>
          <a:p>
            <a:endParaRPr lang="en-US" dirty="0"/>
          </a:p>
        </p:txBody>
      </p:sp>
    </p:spTree>
    <p:extLst>
      <p:ext uri="{BB962C8B-B14F-4D97-AF65-F5344CB8AC3E}">
        <p14:creationId xmlns:p14="http://schemas.microsoft.com/office/powerpoint/2010/main" val="2124099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8"/>
            <a:ext cx="8229600" cy="1143000"/>
          </a:xfrm>
        </p:spPr>
        <p:txBody>
          <a:bodyPr/>
          <a:lstStyle/>
          <a:p>
            <a:r>
              <a:rPr lang="en-US" dirty="0" smtClean="0"/>
              <a:t>The Gap</a:t>
            </a:r>
            <a:endParaRPr lang="en-US" dirty="0"/>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US" dirty="0" smtClean="0"/>
              <a:t>Existing cyber-security content merely informs the security requirements, associated threats and defenses, and does not focus on communicating appropriate behavior to become cyber-security professionals.</a:t>
            </a:r>
            <a:endParaRPr lang="en-US" dirty="0"/>
          </a:p>
          <a:p>
            <a:endParaRPr lang="en-US" dirty="0" smtClean="0"/>
          </a:p>
          <a:p>
            <a:r>
              <a:rPr lang="en-US" dirty="0" smtClean="0"/>
              <a:t>Most </a:t>
            </a:r>
            <a:r>
              <a:rPr lang="en-US" dirty="0"/>
              <a:t>cyber-security teaching methods use defensive strategies, in line with the current dominant practice in cybersecurity which is to react, largely, to attacks and not engage in anticipatory or offensive strategies</a:t>
            </a:r>
          </a:p>
          <a:p>
            <a:endParaRPr lang="en-US" dirty="0"/>
          </a:p>
          <a:p>
            <a:r>
              <a:rPr lang="en-US" dirty="0"/>
              <a:t>There is a general lack of attacker-centricity, the characteristics of attackers are seldom incorporated in training in order to understand these attackers or anticipate their </a:t>
            </a:r>
            <a:r>
              <a:rPr lang="en-US" dirty="0" smtClean="0"/>
              <a:t>attack.</a:t>
            </a:r>
            <a:endParaRPr lang="en-US" dirty="0"/>
          </a:p>
          <a:p>
            <a:endParaRPr lang="en-US" dirty="0"/>
          </a:p>
        </p:txBody>
      </p:sp>
      <p:grpSp>
        <p:nvGrpSpPr>
          <p:cNvPr id="4" name="Group 3"/>
          <p:cNvGrpSpPr/>
          <p:nvPr/>
        </p:nvGrpSpPr>
        <p:grpSpPr>
          <a:xfrm>
            <a:off x="6516216" y="6126162"/>
            <a:ext cx="2627784" cy="697539"/>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58982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1" y="-243408"/>
            <a:ext cx="8507288" cy="990600"/>
          </a:xfrm>
        </p:spPr>
        <p:txBody>
          <a:bodyPr/>
          <a:lstStyle/>
          <a:p>
            <a:r>
              <a:rPr lang="en-US" dirty="0" err="1" smtClean="0"/>
              <a:t>CyberGaTE</a:t>
            </a:r>
            <a:r>
              <a:rPr lang="en-US" dirty="0" smtClean="0"/>
              <a:t>: Objectives</a:t>
            </a:r>
            <a:endParaRPr lang="en-US" dirty="0"/>
          </a:p>
        </p:txBody>
      </p:sp>
      <p:sp>
        <p:nvSpPr>
          <p:cNvPr id="3" name="Content Placeholder 2"/>
          <p:cNvSpPr>
            <a:spLocks noGrp="1"/>
          </p:cNvSpPr>
          <p:nvPr>
            <p:ph idx="1"/>
          </p:nvPr>
        </p:nvSpPr>
        <p:spPr>
          <a:xfrm>
            <a:off x="449356" y="908720"/>
            <a:ext cx="8219256" cy="4708848"/>
          </a:xfrm>
        </p:spPr>
        <p:txBody>
          <a:bodyPr>
            <a:noAutofit/>
          </a:bodyPr>
          <a:lstStyle/>
          <a:p>
            <a:r>
              <a:rPr lang="en-GB" sz="2200" dirty="0" smtClean="0"/>
              <a:t>Develop </a:t>
            </a:r>
            <a:r>
              <a:rPr lang="en-GB" sz="2200" dirty="0"/>
              <a:t>a holistic </a:t>
            </a:r>
            <a:r>
              <a:rPr lang="en-GB" sz="2200" dirty="0" smtClean="0"/>
              <a:t>game-based cyber</a:t>
            </a:r>
            <a:r>
              <a:rPr lang="en-GB" sz="2200" dirty="0"/>
              <a:t>-security training </a:t>
            </a:r>
            <a:r>
              <a:rPr lang="en-GB" sz="2200" dirty="0" smtClean="0"/>
              <a:t>environment that not only informs but enables appropriate change in learner </a:t>
            </a:r>
            <a:r>
              <a:rPr lang="en-GB" sz="2200" dirty="0" err="1" smtClean="0"/>
              <a:t>behavior</a:t>
            </a:r>
            <a:r>
              <a:rPr lang="en-GB" sz="2200" dirty="0" smtClean="0"/>
              <a:t>.  </a:t>
            </a:r>
          </a:p>
          <a:p>
            <a:r>
              <a:rPr lang="en-GB" sz="2200" dirty="0">
                <a:solidFill>
                  <a:srgbClr val="292934"/>
                </a:solidFill>
              </a:rPr>
              <a:t>The environment </a:t>
            </a:r>
            <a:r>
              <a:rPr lang="en-GB" sz="2200" dirty="0" smtClean="0">
                <a:solidFill>
                  <a:srgbClr val="292934"/>
                </a:solidFill>
              </a:rPr>
              <a:t>to incorporate various </a:t>
            </a:r>
            <a:r>
              <a:rPr lang="en-GB" sz="2200" dirty="0">
                <a:solidFill>
                  <a:srgbClr val="292934"/>
                </a:solidFill>
              </a:rPr>
              <a:t>elements of </a:t>
            </a:r>
            <a:r>
              <a:rPr lang="en-GB" sz="2200" dirty="0" smtClean="0">
                <a:solidFill>
                  <a:srgbClr val="292934"/>
                </a:solidFill>
              </a:rPr>
              <a:t>real-life ( Challenge-based, ‘think-like-a-hacker’) </a:t>
            </a:r>
            <a:r>
              <a:rPr lang="en-GB" sz="2200" dirty="0">
                <a:solidFill>
                  <a:srgbClr val="292934"/>
                </a:solidFill>
              </a:rPr>
              <a:t>scenarios </a:t>
            </a:r>
            <a:r>
              <a:rPr lang="en-GB" sz="2200" dirty="0" smtClean="0">
                <a:solidFill>
                  <a:srgbClr val="292934"/>
                </a:solidFill>
              </a:rPr>
              <a:t>that would </a:t>
            </a:r>
            <a:r>
              <a:rPr lang="en-GB" sz="2200" dirty="0">
                <a:solidFill>
                  <a:srgbClr val="292934"/>
                </a:solidFill>
              </a:rPr>
              <a:t>have learners </a:t>
            </a:r>
            <a:r>
              <a:rPr lang="en-GB" sz="2200" dirty="0" smtClean="0">
                <a:solidFill>
                  <a:srgbClr val="292934"/>
                </a:solidFill>
              </a:rPr>
              <a:t>as active participants.</a:t>
            </a:r>
            <a:endParaRPr lang="en-GB" sz="2200" dirty="0">
              <a:solidFill>
                <a:srgbClr val="292934"/>
              </a:solidFill>
            </a:endParaRPr>
          </a:p>
          <a:p>
            <a:r>
              <a:rPr lang="en-GB" sz="2200" dirty="0" smtClean="0"/>
              <a:t>Use known </a:t>
            </a:r>
            <a:r>
              <a:rPr lang="en-GB" sz="2200" dirty="0"/>
              <a:t>characteristics of cyber-attackers to train participants in </a:t>
            </a:r>
            <a:r>
              <a:rPr lang="en-GB" sz="2200" b="1" i="1" dirty="0">
                <a:solidFill>
                  <a:srgbClr val="C00000"/>
                </a:solidFill>
              </a:rPr>
              <a:t>anticipating</a:t>
            </a:r>
            <a:r>
              <a:rPr lang="en-GB" sz="2200" dirty="0"/>
              <a:t> an attacker's motivation and behaviour in carrying out certain </a:t>
            </a:r>
            <a:r>
              <a:rPr lang="en-GB" sz="2200" dirty="0" smtClean="0"/>
              <a:t>attacks</a:t>
            </a:r>
          </a:p>
          <a:p>
            <a:pPr lvl="0"/>
            <a:r>
              <a:rPr lang="en-GB" sz="2200" dirty="0" smtClean="0">
                <a:solidFill>
                  <a:srgbClr val="292934"/>
                </a:solidFill>
              </a:rPr>
              <a:t>The gamified </a:t>
            </a:r>
            <a:r>
              <a:rPr lang="en-GB" sz="2200" dirty="0">
                <a:solidFill>
                  <a:srgbClr val="292934"/>
                </a:solidFill>
              </a:rPr>
              <a:t>learning resources </a:t>
            </a:r>
            <a:r>
              <a:rPr lang="en-GB" sz="2200" dirty="0" smtClean="0">
                <a:solidFill>
                  <a:srgbClr val="292934"/>
                </a:solidFill>
              </a:rPr>
              <a:t>are to be </a:t>
            </a:r>
            <a:r>
              <a:rPr lang="en-GB" sz="2200" dirty="0">
                <a:solidFill>
                  <a:srgbClr val="292934"/>
                </a:solidFill>
              </a:rPr>
              <a:t>hosted on a virtual training environment using the innovative concept of ‘</a:t>
            </a:r>
            <a:r>
              <a:rPr lang="en-GB" sz="2200" b="1" i="1" dirty="0">
                <a:solidFill>
                  <a:srgbClr val="C00000"/>
                </a:solidFill>
              </a:rPr>
              <a:t>Classroom as a Service</a:t>
            </a:r>
            <a:r>
              <a:rPr lang="en-GB" sz="2200" b="1" i="1" dirty="0" smtClean="0">
                <a:solidFill>
                  <a:srgbClr val="C00000"/>
                </a:solidFill>
              </a:rPr>
              <a:t>’</a:t>
            </a:r>
          </a:p>
          <a:p>
            <a:pPr marL="0" indent="0">
              <a:buNone/>
            </a:pPr>
            <a:r>
              <a:rPr lang="en-GB" sz="2200" dirty="0"/>
              <a:t> </a:t>
            </a:r>
            <a:endParaRPr lang="en-US" sz="2200" dirty="0"/>
          </a:p>
        </p:txBody>
      </p:sp>
      <p:grpSp>
        <p:nvGrpSpPr>
          <p:cNvPr id="4" name="Group 3"/>
          <p:cNvGrpSpPr/>
          <p:nvPr/>
        </p:nvGrpSpPr>
        <p:grpSpPr>
          <a:xfrm>
            <a:off x="6000800" y="5949280"/>
            <a:ext cx="3143200" cy="874422"/>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212678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Gamification</a:t>
            </a:r>
            <a:endParaRPr lang="en-US" dirty="0"/>
          </a:p>
        </p:txBody>
      </p:sp>
      <p:sp>
        <p:nvSpPr>
          <p:cNvPr id="3" name="Content Placeholder 2"/>
          <p:cNvSpPr>
            <a:spLocks noGrp="1"/>
          </p:cNvSpPr>
          <p:nvPr>
            <p:ph idx="1"/>
          </p:nvPr>
        </p:nvSpPr>
        <p:spPr>
          <a:xfrm>
            <a:off x="457200" y="1385100"/>
            <a:ext cx="8229600" cy="4704184"/>
          </a:xfrm>
        </p:spPr>
        <p:txBody>
          <a:bodyPr>
            <a:normAutofit/>
          </a:bodyPr>
          <a:lstStyle/>
          <a:p>
            <a:r>
              <a:rPr lang="en-GB" sz="2400" dirty="0" smtClean="0"/>
              <a:t>Applying </a:t>
            </a:r>
            <a:r>
              <a:rPr lang="en-GB" sz="2400" dirty="0"/>
              <a:t>game mechanics in a non-gaming </a:t>
            </a:r>
            <a:r>
              <a:rPr lang="en-GB" sz="2400" dirty="0" smtClean="0"/>
              <a:t>context</a:t>
            </a:r>
            <a:endParaRPr lang="en-GB" sz="2400" dirty="0"/>
          </a:p>
          <a:p>
            <a:endParaRPr lang="en-GB" sz="2400" dirty="0" smtClean="0"/>
          </a:p>
          <a:p>
            <a:r>
              <a:rPr lang="en-GB" sz="2400" dirty="0" smtClean="0"/>
              <a:t>The </a:t>
            </a:r>
            <a:r>
              <a:rPr lang="en-GB" sz="2400" dirty="0"/>
              <a:t>project aims to address issues of engagement and motivation through the use of game mechanics and </a:t>
            </a:r>
            <a:r>
              <a:rPr lang="en-GB" sz="2400" dirty="0" smtClean="0"/>
              <a:t>serious gamification techniques to ensure learning is not compromised.</a:t>
            </a:r>
            <a:endParaRPr lang="en-GB" sz="2400" dirty="0"/>
          </a:p>
          <a:p>
            <a:pPr marL="0" indent="0">
              <a:buNone/>
            </a:pPr>
            <a:endParaRPr lang="en-GB" sz="2400" dirty="0"/>
          </a:p>
          <a:p>
            <a:r>
              <a:rPr lang="en-GB" sz="2400" dirty="0" smtClean="0"/>
              <a:t>Some </a:t>
            </a:r>
            <a:r>
              <a:rPr lang="en-GB" sz="2400" dirty="0"/>
              <a:t>gaming techniques that shall be explored are real-life problem-based storytelling </a:t>
            </a:r>
            <a:r>
              <a:rPr lang="en-GB" sz="2400" dirty="0" smtClean="0"/>
              <a:t>, use of avatar and role-play. </a:t>
            </a:r>
          </a:p>
          <a:p>
            <a:endParaRPr lang="en-GB" sz="2400" dirty="0"/>
          </a:p>
          <a:p>
            <a:pPr marL="0" indent="0">
              <a:buNone/>
            </a:pPr>
            <a:endParaRPr lang="en-US" sz="2400" dirty="0"/>
          </a:p>
        </p:txBody>
      </p:sp>
      <p:grpSp>
        <p:nvGrpSpPr>
          <p:cNvPr id="4" name="Group 3"/>
          <p:cNvGrpSpPr/>
          <p:nvPr/>
        </p:nvGrpSpPr>
        <p:grpSpPr>
          <a:xfrm>
            <a:off x="6012160" y="5589241"/>
            <a:ext cx="3024336" cy="1253816"/>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31793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990600"/>
          </a:xfrm>
        </p:spPr>
        <p:txBody>
          <a:bodyPr/>
          <a:lstStyle/>
          <a:p>
            <a:r>
              <a:rPr lang="en-US" dirty="0" smtClean="0"/>
              <a:t>We are not the first!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4759244"/>
              </p:ext>
            </p:extLst>
          </p:nvPr>
        </p:nvGraphicFramePr>
        <p:xfrm>
          <a:off x="467544" y="980728"/>
          <a:ext cx="8229600" cy="52832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576064">
                <a:tc>
                  <a:txBody>
                    <a:bodyPr/>
                    <a:lstStyle/>
                    <a:p>
                      <a:r>
                        <a:rPr lang="en-US" sz="1600" dirty="0" smtClean="0"/>
                        <a:t>Game</a:t>
                      </a:r>
                      <a:endParaRPr lang="en-US" sz="1600" dirty="0"/>
                    </a:p>
                  </a:txBody>
                  <a:tcPr/>
                </a:tc>
                <a:tc>
                  <a:txBody>
                    <a:bodyPr/>
                    <a:lstStyle/>
                    <a:p>
                      <a:r>
                        <a:rPr lang="en-US" sz="1600" dirty="0" smtClean="0"/>
                        <a:t>Offensive</a:t>
                      </a:r>
                      <a:r>
                        <a:rPr lang="en-US" sz="1600" baseline="0" dirty="0" smtClean="0"/>
                        <a:t> Training</a:t>
                      </a:r>
                      <a:endParaRPr lang="en-US" sz="1600" dirty="0"/>
                    </a:p>
                  </a:txBody>
                  <a:tcPr/>
                </a:tc>
                <a:tc>
                  <a:txBody>
                    <a:bodyPr/>
                    <a:lstStyle/>
                    <a:p>
                      <a:r>
                        <a:rPr lang="en-US" sz="1600" dirty="0" smtClean="0"/>
                        <a:t>Defensive Training</a:t>
                      </a:r>
                      <a:endParaRPr lang="en-US" sz="1600" dirty="0"/>
                    </a:p>
                  </a:txBody>
                  <a:tcPr/>
                </a:tc>
                <a:tc>
                  <a:txBody>
                    <a:bodyPr/>
                    <a:lstStyle/>
                    <a:p>
                      <a:r>
                        <a:rPr lang="en-US" sz="1600" dirty="0" smtClean="0"/>
                        <a:t>Environment</a:t>
                      </a:r>
                      <a:endParaRPr lang="en-US" sz="1600" dirty="0"/>
                    </a:p>
                  </a:txBody>
                  <a:tcPr/>
                </a:tc>
                <a:tc>
                  <a:txBody>
                    <a:bodyPr/>
                    <a:lstStyle/>
                    <a:p>
                      <a:r>
                        <a:rPr lang="en-US" sz="1600" dirty="0" smtClean="0"/>
                        <a:t>Other features</a:t>
                      </a:r>
                      <a:endParaRPr lang="en-US" sz="1600" dirty="0"/>
                    </a:p>
                  </a:txBody>
                  <a:tcPr/>
                </a:tc>
              </a:tr>
              <a:tr h="370840">
                <a:tc>
                  <a:txBody>
                    <a:bodyPr/>
                    <a:lstStyle/>
                    <a:p>
                      <a:r>
                        <a:rPr lang="en-US" sz="1600" dirty="0" smtClean="0"/>
                        <a:t>Counter</a:t>
                      </a:r>
                      <a:r>
                        <a:rPr lang="en-US" sz="1600" baseline="0" dirty="0" smtClean="0"/>
                        <a:t> Measure [5]</a:t>
                      </a:r>
                      <a:endParaRPr lang="en-US" sz="1600" dirty="0"/>
                    </a:p>
                  </a:txBody>
                  <a:tcPr/>
                </a:tc>
                <a:tc>
                  <a:txBody>
                    <a:bodyPr/>
                    <a:lstStyle/>
                    <a:p>
                      <a:r>
                        <a:rPr lang="en-US" sz="1600" dirty="0" smtClean="0"/>
                        <a:t>Yes</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Limited features</a:t>
                      </a:r>
                      <a:r>
                        <a:rPr lang="en-US" sz="1600" baseline="0" dirty="0" smtClean="0"/>
                        <a:t> and content.</a:t>
                      </a:r>
                      <a:r>
                        <a:rPr lang="en-US" sz="1600" dirty="0" smtClean="0"/>
                        <a:t> </a:t>
                      </a:r>
                      <a:endParaRPr lang="en-US" sz="1600" dirty="0"/>
                    </a:p>
                  </a:txBody>
                  <a:tcPr/>
                </a:tc>
              </a:tr>
              <a:tr h="370840">
                <a:tc>
                  <a:txBody>
                    <a:bodyPr/>
                    <a:lstStyle/>
                    <a:p>
                      <a:r>
                        <a:rPr lang="en-US" sz="1600" dirty="0" err="1" smtClean="0"/>
                        <a:t>CyberCeige</a:t>
                      </a:r>
                      <a:r>
                        <a:rPr lang="en-US" sz="1600" dirty="0" smtClean="0"/>
                        <a:t>[6]</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Yes</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Proprietary,</a:t>
                      </a:r>
                      <a:r>
                        <a:rPr lang="en-US" sz="1600" baseline="0" dirty="0" smtClean="0"/>
                        <a:t> limited features and content. </a:t>
                      </a:r>
                      <a:endParaRPr lang="en-US" sz="1600" dirty="0"/>
                    </a:p>
                  </a:txBody>
                  <a:tcPr/>
                </a:tc>
              </a:tr>
              <a:tr h="370840">
                <a:tc>
                  <a:txBody>
                    <a:bodyPr/>
                    <a:lstStyle/>
                    <a:p>
                      <a:r>
                        <a:rPr lang="en-US" sz="1600" dirty="0" smtClean="0"/>
                        <a:t>Cyber Nexus[7]</a:t>
                      </a:r>
                      <a:endParaRPr lang="en-US" sz="1600" dirty="0"/>
                    </a:p>
                  </a:txBody>
                  <a:tcPr/>
                </a:tc>
                <a:tc>
                  <a:txBody>
                    <a:bodyPr/>
                    <a:lstStyle/>
                    <a:p>
                      <a:r>
                        <a:rPr lang="en-US" sz="1600" dirty="0" smtClean="0"/>
                        <a:t>Yes</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Proprietary</a:t>
                      </a:r>
                      <a:endParaRPr lang="en-US" sz="1600" dirty="0"/>
                    </a:p>
                  </a:txBody>
                  <a:tcPr/>
                </a:tc>
              </a:tr>
              <a:tr h="370840">
                <a:tc>
                  <a:txBody>
                    <a:bodyPr/>
                    <a:lstStyle/>
                    <a:p>
                      <a:r>
                        <a:rPr lang="en-US" sz="1600" dirty="0" smtClean="0"/>
                        <a:t>Cyber Protect[8]</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Proprietary and limited awareness</a:t>
                      </a:r>
                      <a:endParaRPr lang="en-US" sz="1600" dirty="0"/>
                    </a:p>
                  </a:txBody>
                  <a:tcPr/>
                </a:tc>
              </a:tr>
              <a:tr h="370840">
                <a:tc>
                  <a:txBody>
                    <a:bodyPr/>
                    <a:lstStyle/>
                    <a:p>
                      <a:r>
                        <a:rPr lang="en-US" sz="1600" dirty="0" err="1" smtClean="0"/>
                        <a:t>Netwars</a:t>
                      </a:r>
                      <a:r>
                        <a:rPr lang="en-US" sz="1600" dirty="0" smtClean="0"/>
                        <a:t>[9]</a:t>
                      </a:r>
                      <a:endParaRPr lang="en-US" sz="1600" dirty="0"/>
                    </a:p>
                  </a:txBody>
                  <a:tcPr/>
                </a:tc>
                <a:tc>
                  <a:txBody>
                    <a:bodyPr/>
                    <a:lstStyle/>
                    <a:p>
                      <a:r>
                        <a:rPr lang="en-US" sz="1600" dirty="0" smtClean="0"/>
                        <a:t>Yes</a:t>
                      </a:r>
                      <a:endParaRPr lang="en-US" sz="1600" dirty="0"/>
                    </a:p>
                  </a:txBody>
                  <a:tcPr/>
                </a:tc>
                <a:tc>
                  <a:txBody>
                    <a:bodyPr/>
                    <a:lstStyle/>
                    <a:p>
                      <a:r>
                        <a:rPr lang="en-US" sz="1600" dirty="0" smtClean="0"/>
                        <a:t>Yes, Limited</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Proprietary</a:t>
                      </a:r>
                      <a:endParaRPr lang="en-US" sz="1600" dirty="0"/>
                    </a:p>
                  </a:txBody>
                  <a:tcPr/>
                </a:tc>
              </a:tr>
              <a:tr h="370840">
                <a:tc>
                  <a:txBody>
                    <a:bodyPr/>
                    <a:lstStyle/>
                    <a:p>
                      <a:r>
                        <a:rPr lang="en-US" sz="1600" dirty="0" smtClean="0"/>
                        <a:t>Micro Games[10]</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Yes</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Proprietary and limited features</a:t>
                      </a:r>
                      <a:endParaRPr lang="en-US" sz="1600" dirty="0"/>
                    </a:p>
                  </a:txBody>
                  <a:tcPr/>
                </a:tc>
              </a:tr>
              <a:tr h="370840">
                <a:tc>
                  <a:txBody>
                    <a:bodyPr/>
                    <a:lstStyle/>
                    <a:p>
                      <a:r>
                        <a:rPr lang="en-US" sz="1600" dirty="0" err="1" smtClean="0"/>
                        <a:t>StreetHacker</a:t>
                      </a:r>
                      <a:r>
                        <a:rPr lang="en-US" sz="1600" dirty="0" smtClean="0"/>
                        <a:t> [11]</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Yes</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Mission-based, limited</a:t>
                      </a:r>
                      <a:r>
                        <a:rPr lang="en-US" sz="1600" baseline="0" dirty="0" smtClean="0"/>
                        <a:t> features</a:t>
                      </a:r>
                      <a:endParaRPr lang="en-US" sz="1600" dirty="0"/>
                    </a:p>
                  </a:txBody>
                  <a:tcPr/>
                </a:tc>
              </a:tr>
              <a:tr h="370840">
                <a:tc>
                  <a:txBody>
                    <a:bodyPr/>
                    <a:lstStyle/>
                    <a:p>
                      <a:r>
                        <a:rPr lang="en-US" sz="1600" dirty="0" smtClean="0"/>
                        <a:t>Cypher</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Yes</a:t>
                      </a:r>
                      <a:endParaRPr lang="en-US" sz="1600" dirty="0"/>
                    </a:p>
                  </a:txBody>
                  <a:tcPr/>
                </a:tc>
                <a:tc>
                  <a:txBody>
                    <a:bodyPr/>
                    <a:lstStyle/>
                    <a:p>
                      <a:r>
                        <a:rPr lang="en-US" sz="1600" dirty="0" smtClean="0"/>
                        <a:t>Simulated</a:t>
                      </a:r>
                      <a:endParaRPr lang="en-US" sz="1600" dirty="0"/>
                    </a:p>
                  </a:txBody>
                  <a:tcPr/>
                </a:tc>
                <a:tc>
                  <a:txBody>
                    <a:bodyPr/>
                    <a:lstStyle/>
                    <a:p>
                      <a:r>
                        <a:rPr lang="en-US" sz="1600" dirty="0" smtClean="0"/>
                        <a:t>Multi-player, technical</a:t>
                      </a:r>
                      <a:endParaRPr lang="en-US" sz="1600" dirty="0"/>
                    </a:p>
                  </a:txBody>
                  <a:tcPr/>
                </a:tc>
              </a:tr>
            </a:tbl>
          </a:graphicData>
        </a:graphic>
      </p:graphicFrame>
    </p:spTree>
    <p:extLst>
      <p:ext uri="{BB962C8B-B14F-4D97-AF65-F5344CB8AC3E}">
        <p14:creationId xmlns:p14="http://schemas.microsoft.com/office/powerpoint/2010/main" val="72873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the existing Cyber Games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Cyber Games – that are competitive and highly technical.</a:t>
            </a:r>
          </a:p>
          <a:p>
            <a:r>
              <a:rPr lang="en-US" dirty="0" smtClean="0"/>
              <a:t>Most of </a:t>
            </a:r>
            <a:r>
              <a:rPr lang="en-US" dirty="0"/>
              <a:t>the games simulate the security features into the game with no access to real-world servers </a:t>
            </a:r>
          </a:p>
          <a:p>
            <a:r>
              <a:rPr lang="en-US" dirty="0" smtClean="0"/>
              <a:t>Puzzle games where hacking is merely a theme rather than part of the core game play </a:t>
            </a:r>
          </a:p>
          <a:p>
            <a:r>
              <a:rPr lang="en-US" dirty="0"/>
              <a:t>T</a:t>
            </a:r>
            <a:r>
              <a:rPr lang="en-US" dirty="0" smtClean="0"/>
              <a:t>he few that incorporate core gameplay in cyber-security</a:t>
            </a:r>
          </a:p>
          <a:p>
            <a:pPr lvl="1"/>
            <a:r>
              <a:rPr lang="en-US" dirty="0" smtClean="0"/>
              <a:t>Very technical and based on shell and no aesthetics</a:t>
            </a:r>
          </a:p>
          <a:p>
            <a:pPr lvl="1"/>
            <a:r>
              <a:rPr lang="en-US" dirty="0" smtClean="0"/>
              <a:t>Proprietary and targeted at industry professionals</a:t>
            </a:r>
          </a:p>
          <a:p>
            <a:r>
              <a:rPr lang="en-US" dirty="0" smtClean="0"/>
              <a:t>Most of them either use offensive or defensive strategy none of them use both.</a:t>
            </a:r>
          </a:p>
          <a:p>
            <a:r>
              <a:rPr lang="en-US" dirty="0" smtClean="0"/>
              <a:t>No Collaboration between Trainer-Learner</a:t>
            </a:r>
          </a:p>
        </p:txBody>
      </p:sp>
      <p:grpSp>
        <p:nvGrpSpPr>
          <p:cNvPr id="4" name="Group 3"/>
          <p:cNvGrpSpPr/>
          <p:nvPr/>
        </p:nvGrpSpPr>
        <p:grpSpPr>
          <a:xfrm>
            <a:off x="5652120" y="5806480"/>
            <a:ext cx="3347864" cy="1051520"/>
            <a:chOff x="9860690" y="5991576"/>
            <a:chExt cx="2034747" cy="664597"/>
          </a:xfrm>
        </p:grpSpPr>
        <p:pic>
          <p:nvPicPr>
            <p:cNvPr id="5" name="Picture 4"/>
            <p:cNvPicPr>
              <a:picLocks noChangeAspect="1"/>
            </p:cNvPicPr>
            <p:nvPr/>
          </p:nvPicPr>
          <p:blipFill>
            <a:blip r:embed="rId3"/>
            <a:stretch>
              <a:fillRect/>
            </a:stretch>
          </p:blipFill>
          <p:spPr>
            <a:xfrm>
              <a:off x="11016734" y="5997146"/>
              <a:ext cx="878703" cy="659027"/>
            </a:xfrm>
            <a:prstGeom prst="rect">
              <a:avLst/>
            </a:prstGeom>
          </p:spPr>
        </p:pic>
        <p:pic>
          <p:nvPicPr>
            <p:cNvPr id="6" name="Picture 5"/>
            <p:cNvPicPr>
              <a:picLocks noChangeAspect="1"/>
            </p:cNvPicPr>
            <p:nvPr/>
          </p:nvPicPr>
          <p:blipFill>
            <a:blip r:embed="rId4"/>
            <a:stretch>
              <a:fillRect/>
            </a:stretch>
          </p:blipFill>
          <p:spPr>
            <a:xfrm>
              <a:off x="9860690" y="5991576"/>
              <a:ext cx="1081902" cy="664597"/>
            </a:xfrm>
            <a:prstGeom prst="rect">
              <a:avLst/>
            </a:prstGeom>
          </p:spPr>
        </p:pic>
      </p:grpSp>
    </p:spTree>
    <p:extLst>
      <p:ext uri="{BB962C8B-B14F-4D97-AF65-F5344CB8AC3E}">
        <p14:creationId xmlns:p14="http://schemas.microsoft.com/office/powerpoint/2010/main" val="1101450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2394</Words>
  <Application>Microsoft Macintosh PowerPoint</Application>
  <PresentationFormat>On-screen Show (4:3)</PresentationFormat>
  <Paragraphs>225</Paragraphs>
  <Slides>21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Wingdings</vt:lpstr>
      <vt:lpstr>Arial</vt:lpstr>
      <vt:lpstr>Office Theme</vt:lpstr>
      <vt:lpstr>PowerPoint Presentation</vt:lpstr>
      <vt:lpstr>Agenda</vt:lpstr>
      <vt:lpstr>Motivation</vt:lpstr>
      <vt:lpstr>The Need for Change in Cyber-Security Education</vt:lpstr>
      <vt:lpstr>The Gap</vt:lpstr>
      <vt:lpstr>CyberGaTE: Objectives</vt:lpstr>
      <vt:lpstr>Gamification</vt:lpstr>
      <vt:lpstr>We are not the first!</vt:lpstr>
      <vt:lpstr>Problems with the existing Cyber Games</vt:lpstr>
      <vt:lpstr>CyberGaTE Differentiator</vt:lpstr>
      <vt:lpstr>PowerPoint Presentation</vt:lpstr>
      <vt:lpstr>Content Capture</vt:lpstr>
      <vt:lpstr>Survey, Workshop and Interviews</vt:lpstr>
      <vt:lpstr>Four broad areas of Cyber Security Identified</vt:lpstr>
      <vt:lpstr>Gamification</vt:lpstr>
      <vt:lpstr>PowerPoint Presentation</vt:lpstr>
      <vt:lpstr>Pilot Lesson Plan </vt:lpstr>
      <vt:lpstr>Results</vt:lpstr>
      <vt:lpstr>Future Work</vt:lpstr>
      <vt:lpstr>Conclusion</vt:lpstr>
      <vt:lpstr>References</vt:lpstr>
    </vt:vector>
  </TitlesOfParts>
  <Company>Edge Hill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Chattenc</dc:creator>
  <cp:lastModifiedBy>Chitra Balakrishna</cp:lastModifiedBy>
  <cp:revision>56</cp:revision>
  <dcterms:created xsi:type="dcterms:W3CDTF">2010-02-24T15:56:34Z</dcterms:created>
  <dcterms:modified xsi:type="dcterms:W3CDTF">2016-06-15T10:50:36Z</dcterms:modified>
</cp:coreProperties>
</file>